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18"/>
  </p:notesMasterIdLst>
  <p:sldIdLst>
    <p:sldId id="256" r:id="rId2"/>
    <p:sldId id="288" r:id="rId3"/>
    <p:sldId id="266" r:id="rId4"/>
    <p:sldId id="289" r:id="rId5"/>
    <p:sldId id="286" r:id="rId6"/>
    <p:sldId id="290" r:id="rId7"/>
    <p:sldId id="291" r:id="rId8"/>
    <p:sldId id="292" r:id="rId9"/>
    <p:sldId id="293" r:id="rId10"/>
    <p:sldId id="294" r:id="rId11"/>
    <p:sldId id="295" r:id="rId12"/>
    <p:sldId id="296" r:id="rId13"/>
    <p:sldId id="297" r:id="rId14"/>
    <p:sldId id="287" r:id="rId15"/>
    <p:sldId id="275"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53DB30A-B8C9-7E48-AE7C-AF727BF0B45A}">
          <p14:sldIdLst>
            <p14:sldId id="256"/>
            <p14:sldId id="288"/>
            <p14:sldId id="266"/>
            <p14:sldId id="289"/>
            <p14:sldId id="286"/>
            <p14:sldId id="290"/>
            <p14:sldId id="291"/>
            <p14:sldId id="292"/>
            <p14:sldId id="293"/>
            <p14:sldId id="294"/>
            <p14:sldId id="295"/>
            <p14:sldId id="296"/>
            <p14:sldId id="297"/>
            <p14:sldId id="287"/>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297"/>
    <a:srgbClr val="006C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60" autoAdjust="0"/>
    <p:restoredTop sz="86818" autoAdjust="0"/>
  </p:normalViewPr>
  <p:slideViewPr>
    <p:cSldViewPr snapToGrid="0">
      <p:cViewPr varScale="1">
        <p:scale>
          <a:sx n="91" d="100"/>
          <a:sy n="91" d="100"/>
        </p:scale>
        <p:origin x="366" y="7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5CA586-3557-4985-BCD4-35EF5AC8B4A4}" type="datetimeFigureOut">
              <a:rPr lang="en-US" smtClean="0"/>
              <a:t>9/20/2016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60BE34-BC89-4C98-A56B-79B7A098D024}" type="slidenum">
              <a:rPr lang="en-US" smtClean="0"/>
              <a:t>‹#›</a:t>
            </a:fld>
            <a:endParaRPr lang="en-US"/>
          </a:p>
        </p:txBody>
      </p:sp>
    </p:spTree>
    <p:extLst>
      <p:ext uri="{BB962C8B-B14F-4D97-AF65-F5344CB8AC3E}">
        <p14:creationId xmlns:p14="http://schemas.microsoft.com/office/powerpoint/2010/main" val="33339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early days, the "cloud" was primarily a place to host VMs</a:t>
            </a:r>
            <a:r>
              <a:rPr lang="en-US" baseline="0" dirty="0" smtClean="0"/>
              <a:t> and park data. Today, it is so much more. Azure offers more than 100 different services enabling you to do anything from storing data in blobs to building rich and sophisticated machine-learning models. The REAL story about what's happening in the cloud these days is Software as a Service (SaaS), in which higher and higher level services are being made available with a few button clicks. Just one example: researchers who use Apache Spark are probably well aware of the time, expense, and aggravation involved in setting up and maintain a single Spark server, much less a cluster of Spark servers. With Azure HDInsight, you can spin up a Spark cluster in minutes with all the relevant software preinstalled and ready to go to work. Or how about the recently announced Linux Data Science Virtual Machine (https://azure.microsoft.com/en-us/marketplace/partners/microsoft-ads/linux-data-science-vm/)? From the documentation:</a:t>
            </a:r>
          </a:p>
          <a:p>
            <a:endParaRPr lang="en-US" baseline="0" dirty="0" smtClean="0"/>
          </a:p>
          <a:p>
            <a:r>
              <a:rPr lang="en-US" i="1" dirty="0" smtClean="0"/>
              <a:t>This Linux based virtual machine contains popular tools for data science modeling and development activities. The main tools include Microsoft R Open, Anaconda Python distribution, </a:t>
            </a:r>
            <a:r>
              <a:rPr lang="en-US" i="1" dirty="0" err="1" smtClean="0"/>
              <a:t>Jupyter</a:t>
            </a:r>
            <a:r>
              <a:rPr lang="en-US" i="1" dirty="0" smtClean="0"/>
              <a:t> notebooks for Python and R, Postgres database, Azure command line tools, libraries to access various Azure services like </a:t>
            </a:r>
            <a:r>
              <a:rPr lang="en-US" i="1" dirty="0" err="1" smtClean="0"/>
              <a:t>AzureML</a:t>
            </a:r>
            <a:r>
              <a:rPr lang="en-US" i="1" dirty="0" smtClean="0"/>
              <a:t>, databases, Azure storage and big data services. It also has machine learning tools and algorithms like CNTK (a deep learning toolkit from Microsoft Research), </a:t>
            </a:r>
            <a:r>
              <a:rPr lang="en-US" i="1" dirty="0" err="1" smtClean="0"/>
              <a:t>Vowpal</a:t>
            </a:r>
            <a:r>
              <a:rPr lang="en-US" i="1" dirty="0" smtClean="0"/>
              <a:t> Wabbit and </a:t>
            </a:r>
            <a:r>
              <a:rPr lang="en-US" i="1" dirty="0" err="1" smtClean="0"/>
              <a:t>xgboost</a:t>
            </a:r>
            <a:r>
              <a:rPr lang="en-US" i="1" dirty="0" smtClean="0"/>
              <a:t>.</a:t>
            </a:r>
          </a:p>
          <a:p>
            <a:endParaRPr lang="en-US" i="1" dirty="0" smtClean="0"/>
          </a:p>
          <a:p>
            <a:r>
              <a:rPr lang="en-US" dirty="0" smtClean="0"/>
              <a:t>THIS IS THE FUTURE…one in which the cloud provides for you, with low</a:t>
            </a:r>
            <a:r>
              <a:rPr lang="en-US" baseline="0" dirty="0" smtClean="0"/>
              <a:t> cost, high reliability and availability, and no hassle, the tools you need to do your job, whether you're a genomics researcher needing tools and CPU power to analyze massive amounts of data, or a developer looking to build apps that scale to meet demand and utilize rich APIs (such as the Microsoft Cognitive Services APIs) that are only available in the cloud.</a:t>
            </a:r>
            <a:endParaRPr lang="en-US" dirty="0" smtClean="0"/>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3089647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Microsoft Cognitive Services Face API (https://www.microsoft.com/cognitive-services/en-us/face-api) includes methods for </a:t>
            </a:r>
            <a:r>
              <a:rPr lang="en-US" dirty="0" smtClean="0">
                <a:effectLst/>
              </a:rPr>
              <a:t>detecting human faces, comparing faces for similarity, organizing people into groups according to visual similarity, identifying people previously tagged people in images, and more. It is one</a:t>
            </a:r>
            <a:r>
              <a:rPr lang="en-US" baseline="0" dirty="0" smtClean="0">
                <a:effectLst/>
              </a:rPr>
              <a:t> of more than 20 APIs in the Cognitive Services family that enable developers to build intelligent apps by embedding functionality that is the product of years of research.</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3774765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Microsoft Cognitive Services Text</a:t>
            </a:r>
            <a:r>
              <a:rPr lang="en-US" baseline="0" dirty="0" smtClean="0"/>
              <a:t> Analytics </a:t>
            </a:r>
            <a:r>
              <a:rPr lang="en-US" dirty="0" smtClean="0"/>
              <a:t>API (https://www.microsoft.com/cognitive-services/en-us/text-analytics-api)</a:t>
            </a:r>
            <a:r>
              <a:rPr lang="en-US" baseline="0" dirty="0" smtClean="0"/>
              <a:t> </a:t>
            </a:r>
            <a:r>
              <a:rPr lang="en-US" dirty="0" smtClean="0"/>
              <a:t>includes methods for sentiment analysis, key-phrase extraction, topic detection, and language detection. </a:t>
            </a:r>
            <a:r>
              <a:rPr lang="en-US" dirty="0" smtClean="0">
                <a:effectLst/>
              </a:rPr>
              <a:t>The sentiment-analysis API accepts text as input and returns a numeric score between 0 and 1. Scores close to 1 indicate positive sentiment and scores close to 0 indicate negative sentiment. Sentiment score is generated using classification techniques. The input features of the classifier include n-grams, features generated from part-of-speech tags, and word </a:t>
            </a:r>
            <a:r>
              <a:rPr lang="en-US" dirty="0" err="1" smtClean="0">
                <a:effectLst/>
              </a:rPr>
              <a:t>embeddings</a:t>
            </a:r>
            <a:r>
              <a:rPr lang="en-US" dirty="0" smtClean="0">
                <a:effectLst/>
              </a:rPr>
              <a:t>. Currently, English, French, Spanish, and Portuguese text are supported.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3453786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documentation: "Azure Container Service makes it simpler for you to create, configure, and manage a cluster of virtual machines that are preconfigured to run containerized applications. It uses an optimized configuration of popular open-source scheduling and orchestration tools. This enables you to use your existing skills, or draw upon a large and growing body of community expertise, to deploy and manage container-based applications on Microsoft Azure." ACS supports Linux containers and Windows containers. The latter rely</a:t>
            </a:r>
            <a:r>
              <a:rPr lang="en-US" baseline="0" dirty="0" smtClean="0"/>
              <a:t> on </a:t>
            </a:r>
            <a:r>
              <a:rPr lang="en-US" dirty="0" smtClean="0"/>
              <a:t>Windows Server 2016.</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1109083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Azure Portal</a:t>
            </a:r>
            <a:r>
              <a:rPr lang="en-US" baseline="0" dirty="0" smtClean="0"/>
              <a:t> is your gateway to all things Azure. </a:t>
            </a:r>
            <a:r>
              <a:rPr lang="en-US" baseline="0" smtClean="0"/>
              <a:t>This is where you create Azure resources and connect them together to form comprehensive solutions, manage those resources, and monitor billing.</a:t>
            </a:r>
            <a:endParaRPr lang="en-US" smtClean="0"/>
          </a:p>
        </p:txBody>
      </p:sp>
      <p:sp>
        <p:nvSpPr>
          <p:cNvPr id="4" name="Slide Number Placeholder 3"/>
          <p:cNvSpPr>
            <a:spLocks noGrp="1"/>
          </p:cNvSpPr>
          <p:nvPr>
            <p:ph type="sldNum" sz="quarter" idx="10"/>
          </p:nvPr>
        </p:nvSpPr>
        <p:spPr/>
        <p:txBody>
          <a:bodyPr/>
          <a:lstStyle/>
          <a:p>
            <a:fld id="{BC60BE34-BC89-4C98-A56B-79B7A098D024}" type="slidenum">
              <a:rPr lang="en-US" smtClean="0"/>
              <a:t>14</a:t>
            </a:fld>
            <a:endParaRPr lang="en-US"/>
          </a:p>
        </p:txBody>
      </p:sp>
    </p:spTree>
    <p:extLst>
      <p:ext uri="{BB962C8B-B14F-4D97-AF65-F5344CB8AC3E}">
        <p14:creationId xmlns:p14="http://schemas.microsoft.com/office/powerpoint/2010/main" val="1383584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These are just a few statistics denoting the massive scale of Azure. Such</a:t>
            </a:r>
            <a:r>
              <a:rPr lang="en-US" baseline="0" dirty="0" smtClean="0"/>
              <a:t> scale is possible because Microsoft has invested billions of dollars building data centers around the world. The point isn't to brag; it's to demonstrate that someone else (Microsoft) has invested the billions needed to make this happen, and YOU are the beneficiary of the resulting massive economy of scale.</a:t>
            </a:r>
            <a:endParaRPr lang="en-US" dirty="0" smtClean="0"/>
          </a:p>
        </p:txBody>
      </p:sp>
      <p:sp>
        <p:nvSpPr>
          <p:cNvPr id="4" name="Slide Number Placeholder 3"/>
          <p:cNvSpPr>
            <a:spLocks noGrp="1"/>
          </p:cNvSpPr>
          <p:nvPr>
            <p:ph type="sldNum" sz="quarter" idx="10"/>
          </p:nvPr>
        </p:nvSpPr>
        <p:spPr/>
        <p:txBody>
          <a:bodyPr/>
          <a:lstStyle/>
          <a:p>
            <a:fld id="{BC60BE34-BC89-4C98-A56B-79B7A098D024}" type="slidenum">
              <a:rPr lang="en-US" smtClean="0"/>
              <a:t>3</a:t>
            </a:fld>
            <a:endParaRPr lang="en-US"/>
          </a:p>
        </p:txBody>
      </p:sp>
    </p:spTree>
    <p:extLst>
      <p:ext uri="{BB962C8B-B14F-4D97-AF65-F5344CB8AC3E}">
        <p14:creationId xmlns:p14="http://schemas.microsoft.com/office/powerpoint/2010/main" val="1390819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Azure is generally available in 24 regions around the world, and has announced plans for 8 additional regions. Geographic expansion is a priority for Azure because it enables customers to achieve higher performance and it supports their requirements and preferences regarding data location. Newly announced regions include US DoD East, US DoD West, Germany Central, Germany Northeast, UK South, UK West, Korea Central, and Korea</a:t>
            </a:r>
            <a:r>
              <a:rPr lang="en-US" sz="1200" b="0" i="0" kern="1200" baseline="0" dirty="0" smtClean="0">
                <a:solidFill>
                  <a:schemeClr val="tx1"/>
                </a:solidFill>
                <a:effectLst/>
                <a:latin typeface="+mn-lt"/>
                <a:ea typeface="+mn-ea"/>
                <a:cs typeface="+mn-cs"/>
              </a:rPr>
              <a:t> South. Not shown on this map are US </a:t>
            </a:r>
            <a:r>
              <a:rPr lang="en-US" sz="1200" b="0" i="0" kern="1200" baseline="0" dirty="0" err="1" smtClean="0">
                <a:solidFill>
                  <a:schemeClr val="tx1"/>
                </a:solidFill>
                <a:effectLst/>
                <a:latin typeface="+mn-lt"/>
                <a:ea typeface="+mn-ea"/>
                <a:cs typeface="+mn-cs"/>
              </a:rPr>
              <a:t>Gov</a:t>
            </a:r>
            <a:r>
              <a:rPr lang="en-US" sz="1200" b="0" i="0" kern="1200" baseline="0" dirty="0" smtClean="0">
                <a:solidFill>
                  <a:schemeClr val="tx1"/>
                </a:solidFill>
                <a:effectLst/>
                <a:latin typeface="+mn-lt"/>
                <a:ea typeface="+mn-ea"/>
                <a:cs typeface="+mn-cs"/>
              </a:rPr>
              <a:t> Iowa and US </a:t>
            </a:r>
            <a:r>
              <a:rPr lang="en-US" sz="1200" b="0" i="0" kern="1200" baseline="0" dirty="0" err="1" smtClean="0">
                <a:solidFill>
                  <a:schemeClr val="tx1"/>
                </a:solidFill>
                <a:effectLst/>
                <a:latin typeface="+mn-lt"/>
                <a:ea typeface="+mn-ea"/>
                <a:cs typeface="+mn-cs"/>
              </a:rPr>
              <a:t>Gov</a:t>
            </a:r>
            <a:r>
              <a:rPr lang="en-US" sz="1200" b="0" i="0" kern="1200" baseline="0" dirty="0" smtClean="0">
                <a:solidFill>
                  <a:schemeClr val="tx1"/>
                </a:solidFill>
                <a:effectLst/>
                <a:latin typeface="+mn-lt"/>
                <a:ea typeface="+mn-ea"/>
                <a:cs typeface="+mn-cs"/>
              </a:rPr>
              <a:t> Virginia. The Chinese and (soon) German data centers are available only in those countries due to laws regarding the storage of data in those locations. In Germany, for example, the law forbids German companies from storing data in the cloud outside Germany.</a:t>
            </a:r>
            <a:endParaRPr lang="en-US" b="0" dirty="0" smtClean="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4224051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Azure is a wide-ranging and comprehensive cloud-computing platform that is evolving every day with new features</a:t>
            </a:r>
            <a:r>
              <a:rPr lang="en-US" baseline="0" dirty="0" smtClean="0"/>
              <a:t> and services. Currently, Azure includes more than 100 different services, ranging from IaaS services such as VMs to rich SaaS services such as Azure Machine Learning, Azure Stream Analytics, and Azure HDInsight.</a:t>
            </a:r>
            <a:endParaRPr lang="en-US" dirty="0" smtClean="0"/>
          </a:p>
        </p:txBody>
      </p:sp>
      <p:sp>
        <p:nvSpPr>
          <p:cNvPr id="4" name="Slide Number Placeholder 3"/>
          <p:cNvSpPr>
            <a:spLocks noGrp="1"/>
          </p:cNvSpPr>
          <p:nvPr>
            <p:ph type="sldNum" sz="quarter" idx="10"/>
          </p:nvPr>
        </p:nvSpPr>
        <p:spPr/>
        <p:txBody>
          <a:bodyPr/>
          <a:lstStyle/>
          <a:p>
            <a:fld id="{BC60BE34-BC89-4C98-A56B-79B7A098D024}" type="slidenum">
              <a:rPr lang="en-US" smtClean="0"/>
              <a:t>5</a:t>
            </a:fld>
            <a:endParaRPr lang="en-US"/>
          </a:p>
        </p:txBody>
      </p:sp>
    </p:spTree>
    <p:extLst>
      <p:ext uri="{BB962C8B-B14F-4D97-AF65-F5344CB8AC3E}">
        <p14:creationId xmlns:p14="http://schemas.microsoft.com/office/powerpoint/2010/main" val="2931347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aseline="0" dirty="0" smtClean="0"/>
              <a:t>Just because Azure comes from Microsoft doesn't mean it's Windows-centric. Azure loves Linux, and much of the ongoing development taking place in Azure today is designed to make it the best cloud platform in the world for hosting Linux and popular open-source tools that run on it.</a:t>
            </a:r>
            <a:endParaRPr lang="en-GB" baseline="0"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9/20/2016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03750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Web Apps, which are part of the Azure App Service family, allow you to publish Web sites/apps using a variety of popular technology stacks. </a:t>
            </a:r>
            <a:r>
              <a:rPr lang="en-US" sz="1200" b="0" i="0" kern="1200" dirty="0" smtClean="0">
                <a:solidFill>
                  <a:schemeClr val="tx1"/>
                </a:solidFill>
                <a:effectLst/>
                <a:latin typeface="+mn-lt"/>
                <a:ea typeface="+mn-ea"/>
                <a:cs typeface="+mn-cs"/>
              </a:rPr>
              <a:t> To help, the </a:t>
            </a:r>
            <a:r>
              <a:rPr lang="en-US" sz="1200" b="0" i="0" u="none" strike="noStrike" kern="1200" dirty="0" smtClean="0">
                <a:solidFill>
                  <a:schemeClr val="tx1"/>
                </a:solidFill>
                <a:effectLst/>
                <a:latin typeface="+mn-lt"/>
                <a:ea typeface="+mn-ea"/>
                <a:cs typeface="+mn-cs"/>
              </a:rPr>
              <a:t>Microsoft Azure Marketplace</a:t>
            </a:r>
            <a:r>
              <a:rPr lang="en-US" sz="1200" b="0" i="0" kern="1200" dirty="0" smtClean="0">
                <a:solidFill>
                  <a:schemeClr val="tx1"/>
                </a:solidFill>
                <a:effectLst/>
                <a:latin typeface="+mn-lt"/>
                <a:ea typeface="+mn-ea"/>
                <a:cs typeface="+mn-cs"/>
              </a:rPr>
              <a:t> contains thousands of free templates for deploying apps, services, virtual machines, and more, preconfigured for Azure and provisioned with popular tools such as WordPress, </a:t>
            </a:r>
            <a:r>
              <a:rPr lang="en-US" sz="1200" b="0" i="0" kern="1200" dirty="0" err="1" smtClean="0">
                <a:solidFill>
                  <a:schemeClr val="tx1"/>
                </a:solidFill>
                <a:effectLst/>
                <a:latin typeface="+mn-lt"/>
                <a:ea typeface="+mn-ea"/>
                <a:cs typeface="+mn-cs"/>
              </a:rPr>
              <a:t>CakePHP</a:t>
            </a:r>
            <a:r>
              <a:rPr lang="en-US" sz="1200" b="0" i="0" kern="1200" dirty="0" smtClean="0">
                <a:solidFill>
                  <a:schemeClr val="tx1"/>
                </a:solidFill>
                <a:effectLst/>
                <a:latin typeface="+mn-lt"/>
                <a:ea typeface="+mn-ea"/>
                <a:cs typeface="+mn-cs"/>
              </a:rPr>
              <a:t>, Joomla, and Django.</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7</a:t>
            </a:fld>
            <a:endParaRPr lang="en-US"/>
          </a:p>
        </p:txBody>
      </p:sp>
    </p:spTree>
    <p:extLst>
      <p:ext uri="{BB962C8B-B14F-4D97-AF65-F5344CB8AC3E}">
        <p14:creationId xmlns:p14="http://schemas.microsoft.com/office/powerpoint/2010/main" val="2203446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matter of minutes, Azure HDInsight allows you to</a:t>
            </a:r>
            <a:r>
              <a:rPr lang="en-US" baseline="0" dirty="0" smtClean="0"/>
              <a:t> spin up a cluster of virtual machines with Apache Hadoop, Apache Spark, and other popular open-source tools for analyzing big data. No more having to set up and maintain a hardware cluster yourself, or having to install, configure, and maintain all the software that goes on it. HDInsight lets you spend your time doing what you do best -- analyzing data -- rather than maintaining the infrastructure around it,.</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802311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Machine learning is an offshoot of AI that finds patterns in large volumes of data and uses those patterns to perform predictive analytics. A classic example of ML at work is how credit-card companies detect fraudulent transactions in real time (or near real time). They train a model</a:t>
            </a:r>
            <a:r>
              <a:rPr lang="en-US" baseline="0" dirty="0" smtClean="0"/>
              <a:t> </a:t>
            </a:r>
            <a:r>
              <a:rPr lang="en-US" dirty="0" smtClean="0"/>
              <a:t>with millions of transactions, each classified as "fraudulent" or "not fraudulent." Features of the model include data such as the identity of the card holder,</a:t>
            </a:r>
            <a:r>
              <a:rPr lang="en-US" baseline="0" dirty="0" smtClean="0"/>
              <a:t> the time and place of the transaction, the type of goods or services purchased, location of purchase, and amount of purchase. Then each time a new transaction occurs, they feed that into the model and are told whether the transaction should be flagged as fraudulent -- with an astonishing degree of accuracy. Azure Machine Learning is an SaaS offering that combines rich analytical capabilities with a drag-and-drop user interface that makes building sophisticated ML models extraordinarily easy.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Another example of how ML touches us every day is spam detection. Train a model with millions of e-mail messages, each classified as spam or not spam, and then use that model to determine whether the next message arriving in your inbox should be moved to the junk folder.</a:t>
            </a:r>
            <a:endParaRPr lang="en-US" dirty="0" smtClean="0"/>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4242132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Querying static data sources such as databases is an</a:t>
            </a:r>
            <a:r>
              <a:rPr lang="en-US" baseline="0" dirty="0" smtClean="0"/>
              <a:t> established and well-understood science. Extracting information from fast-moving data streams, such as those emanating from millions of </a:t>
            </a:r>
            <a:r>
              <a:rPr lang="en-US" baseline="0" dirty="0" err="1" smtClean="0"/>
              <a:t>IoT</a:t>
            </a:r>
            <a:r>
              <a:rPr lang="en-US" baseline="0" dirty="0" smtClean="0"/>
              <a:t> devices, is much more challenging. Azure Stream Analytics provides a solution by layering an enhanced version of the SQL query language over dynamic data streams. Combined with other Azure features such as event hubs and Power BI, it can be used to build real-time systems that analyze -- and allow you to respond to -- events as they happen.</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42307023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318639047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90139151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36324493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70861761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8625862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412208517"/>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380641474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a:t>
            </a:r>
            <a:r>
              <a:rPr lang="en-US" sz="700" dirty="0" smtClean="0">
                <a:gradFill>
                  <a:gsLst>
                    <a:gs pos="0">
                      <a:srgbClr val="292929"/>
                    </a:gs>
                    <a:gs pos="100000">
                      <a:srgbClr val="292929"/>
                    </a:gs>
                  </a:gsLst>
                  <a:lin ang="5400000" scaled="0"/>
                </a:gradFill>
                <a:cs typeface="Segoe UI" pitchFamily="34" charset="0"/>
              </a:rPr>
              <a:t>201</a:t>
            </a:r>
            <a:r>
              <a:rPr lang="en-US" altLang="zh-CN" sz="700" dirty="0" smtClean="0">
                <a:gradFill>
                  <a:gsLst>
                    <a:gs pos="0">
                      <a:srgbClr val="292929"/>
                    </a:gs>
                    <a:gs pos="100000">
                      <a:srgbClr val="292929"/>
                    </a:gs>
                  </a:gsLst>
                  <a:lin ang="5400000" scaled="0"/>
                </a:gradFill>
                <a:cs typeface="Segoe UI" pitchFamily="34" charset="0"/>
              </a:rPr>
              <a:t>6</a:t>
            </a:r>
            <a:r>
              <a:rPr lang="en-US" sz="700" dirty="0" smtClean="0">
                <a:gradFill>
                  <a:gsLst>
                    <a:gs pos="0">
                      <a:srgbClr val="292929"/>
                    </a:gs>
                    <a:gs pos="100000">
                      <a:srgbClr val="292929"/>
                    </a:gs>
                  </a:gsLst>
                  <a:lin ang="5400000" scaled="0"/>
                </a:gradFill>
                <a:cs typeface="Segoe UI" pitchFamily="34" charset="0"/>
              </a:rPr>
              <a:t> </a:t>
            </a:r>
            <a:r>
              <a:rPr lang="en-US" sz="700" dirty="0">
                <a:gradFill>
                  <a:gsLst>
                    <a:gs pos="0">
                      <a:srgbClr val="292929"/>
                    </a:gs>
                    <a:gs pos="100000">
                      <a:srgbClr val="292929"/>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977446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021100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9238301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28200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14551538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9472964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smtClean="0">
                <a:solidFill>
                  <a:schemeClr val="bg1"/>
                </a:solidFill>
                <a:latin typeface="Segoe UI Light" panose="020B0502040204020203" pitchFamily="34" charset="0"/>
              </a:rPr>
              <a:t>Microsoft Azure </a:t>
            </a:r>
            <a:r>
              <a:rPr lang="en-US" sz="4000" dirty="0">
                <a:solidFill>
                  <a:schemeClr val="bg1"/>
                </a:solidFill>
                <a:latin typeface="Segoe UI Light" panose="020B0502040204020203" pitchFamily="34" charset="0"/>
              </a:rPr>
              <a:t>for Research </a:t>
            </a:r>
          </a:p>
          <a:p>
            <a:r>
              <a:rPr lang="en-US" sz="2400" dirty="0">
                <a:solidFill>
                  <a:schemeClr val="bg1"/>
                </a:solidFill>
              </a:rPr>
              <a:t>Accelerate the Speed of Scientific Discovery </a:t>
            </a:r>
          </a:p>
          <a:p>
            <a:pPr>
              <a:lnSpc>
                <a:spcPct val="90000"/>
              </a:lnSpc>
              <a:spcBef>
                <a:spcPct val="20000"/>
              </a:spcBef>
              <a:buClr>
                <a:srgbClr val="4E90CD"/>
              </a:buClr>
              <a:buSzPct val="120000"/>
            </a:pPr>
            <a:endParaRPr lang="en-US" sz="3200" dirty="0" err="1">
              <a:solidFill>
                <a:schemeClr val="bg1"/>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Microsoft A</a:t>
            </a:r>
            <a:r>
              <a:rPr lang="en-US" sz="2000" kern="1800" baseline="30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zure </a:t>
            </a:r>
            <a:r>
              <a:rPr lang="en-US" sz="2000"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kern="16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a:t>
            </a:r>
            <a:r>
              <a:rPr lang="en-US" sz="3200" baseline="30000" dirty="0" smtClean="0">
                <a:solidFill>
                  <a:srgbClr val="C60651"/>
                </a:solidFill>
                <a:latin typeface="Segoe UI Semibold" panose="020B0702040204020203" pitchFamily="34" charset="0"/>
              </a:rPr>
              <a:t>Microsoft Azure </a:t>
            </a:r>
            <a:r>
              <a:rPr lang="en-US" sz="3200" baseline="30000" dirty="0">
                <a:solidFill>
                  <a:srgbClr val="C60651"/>
                </a:solidFill>
                <a:latin typeface="Segoe UI Semibold" panose="020B0702040204020203" pitchFamily="34" charset="0"/>
              </a:rPr>
              <a:t>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latin typeface="Segoe UI" panose="020B0502040204020203" pitchFamily="34" charset="0"/>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a:t>
            </a:r>
            <a:r>
              <a:rPr lang="en-US" sz="2000" baseline="30000" dirty="0" smtClean="0">
                <a:solidFill>
                  <a:srgbClr val="717073"/>
                </a:solidFill>
              </a:rPr>
              <a:t>Microsoft </a:t>
            </a:r>
            <a:r>
              <a:rPr lang="en-US" sz="2000" baseline="30000" dirty="0">
                <a:solidFill>
                  <a:srgbClr val="717073"/>
                </a:solidFill>
              </a:rPr>
              <a:t>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9399644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5095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smtClean="0"/>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smtClean="0"/>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smtClean="0"/>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smtClean="0"/>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46026477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smtClean="0"/>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smtClean="0"/>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smtClean="0"/>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smtClean="0"/>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97445253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smtClean="0"/>
              <a:t>Click to edit Master text styles</a:t>
            </a:r>
          </a:p>
          <a:p>
            <a:pPr marL="403104" lvl="1" indent="-403104" algn="l" defTabSz="914089" rtl="0" eaLnBrk="1" latinLnBrk="0" hangingPunct="1">
              <a:lnSpc>
                <a:spcPct val="90000"/>
              </a:lnSpc>
              <a:spcBef>
                <a:spcPct val="20000"/>
              </a:spcBef>
              <a:buSzPct val="80000"/>
            </a:pPr>
            <a:r>
              <a:rPr lang="en-US" smtClean="0"/>
              <a:t>Second level</a:t>
            </a:r>
          </a:p>
          <a:p>
            <a:pPr marL="403104" lvl="2" indent="-403104" algn="l" defTabSz="914089" rtl="0" eaLnBrk="1" latinLnBrk="0" hangingPunct="1">
              <a:lnSpc>
                <a:spcPct val="90000"/>
              </a:lnSpc>
              <a:spcBef>
                <a:spcPct val="20000"/>
              </a:spcBef>
              <a:buSzPct val="80000"/>
            </a:pPr>
            <a:r>
              <a:rPr lang="en-US" smtClean="0"/>
              <a:t>Third level</a:t>
            </a:r>
          </a:p>
          <a:p>
            <a:pPr marL="403104" lvl="3" indent="-403104" algn="l" defTabSz="914089" rtl="0" eaLnBrk="1" latinLnBrk="0" hangingPunct="1">
              <a:lnSpc>
                <a:spcPct val="90000"/>
              </a:lnSpc>
              <a:spcBef>
                <a:spcPct val="20000"/>
              </a:spcBef>
              <a:buSzPct val="80000"/>
            </a:pPr>
            <a:r>
              <a:rPr lang="en-US" smtClean="0"/>
              <a:t>Fourth level</a:t>
            </a:r>
          </a:p>
          <a:p>
            <a:pPr marL="403104" lvl="4" indent="-403104" algn="l" defTabSz="914089" rtl="0" eaLnBrk="1" latinLnBrk="0" hangingPunct="1">
              <a:lnSpc>
                <a:spcPct val="90000"/>
              </a:lnSpc>
              <a:spcBef>
                <a:spcPct val="20000"/>
              </a:spcBef>
              <a:buSzPct val="80000"/>
            </a:pPr>
            <a:r>
              <a:rPr lang="en-US" smtClean="0"/>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3426597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46524604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98901942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07591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smtClean="0"/>
              <a:t>Click to edit Master text styles</a:t>
            </a:r>
          </a:p>
          <a:p>
            <a:pPr marL="3174" lvl="1" indent="0" algn="l" defTabSz="91408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246796030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4186172"/>
      </p:ext>
    </p:extLst>
  </p:cSld>
  <p:clrMap bg1="lt1" tx1="dk1" bg2="lt2" tx2="dk2" accent1="accent1" accent2="accent2" accent3="accent3" accent4="accent4" accent5="accent5" accent6="accent6" hlink="hlink" folHlink="folHlink"/>
  <p:sldLayoutIdLst>
    <p:sldLayoutId id="2147483681" r:id="rId1"/>
    <p:sldLayoutId id="214748370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3" r:id="rId22"/>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250" y="2234114"/>
            <a:ext cx="10830068" cy="1359196"/>
          </a:xfrm>
        </p:spPr>
        <p:txBody>
          <a:bodyPr/>
          <a:lstStyle/>
          <a:p>
            <a:r>
              <a:rPr lang="en-US" dirty="0" smtClean="0"/>
              <a:t>Microsoft Azure Overview</a:t>
            </a:r>
            <a:endParaRPr lang="en-US" dirty="0"/>
          </a:p>
        </p:txBody>
      </p:sp>
      <p:sp>
        <p:nvSpPr>
          <p:cNvPr id="3" name="Text Placeholder 2"/>
          <p:cNvSpPr>
            <a:spLocks noGrp="1"/>
          </p:cNvSpPr>
          <p:nvPr>
            <p:ph type="body" sz="quarter" idx="11"/>
          </p:nvPr>
        </p:nvSpPr>
        <p:spPr>
          <a:xfrm>
            <a:off x="519250" y="4612344"/>
            <a:ext cx="5455754" cy="332270"/>
          </a:xfrm>
        </p:spPr>
        <p:txBody>
          <a:bodyPr/>
          <a:lstStyle/>
          <a:p>
            <a:r>
              <a:rPr lang="en-US" dirty="0" smtClean="0"/>
              <a:t>Microsoft Research</a:t>
            </a:r>
          </a:p>
        </p:txBody>
      </p:sp>
    </p:spTree>
    <p:extLst>
      <p:ext uri="{BB962C8B-B14F-4D97-AF65-F5344CB8AC3E}">
        <p14:creationId xmlns:p14="http://schemas.microsoft.com/office/powerpoint/2010/main" val="49444810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Data from </a:t>
            </a:r>
            <a:r>
              <a:rPr lang="en-US" dirty="0" err="1" smtClean="0"/>
              <a:t>IoT</a:t>
            </a:r>
            <a:r>
              <a:rPr lang="en-US" dirty="0" smtClean="0"/>
              <a:t> Devices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005" y="2384644"/>
            <a:ext cx="8798545" cy="4251058"/>
          </a:xfrm>
          <a:prstGeom prst="rect">
            <a:avLst/>
          </a:prstGeom>
        </p:spPr>
      </p:pic>
      <p:sp>
        <p:nvSpPr>
          <p:cNvPr id="5" name="TextBox 4"/>
          <p:cNvSpPr txBox="1"/>
          <p:nvPr/>
        </p:nvSpPr>
        <p:spPr>
          <a:xfrm>
            <a:off x="2628900" y="1585913"/>
            <a:ext cx="6934200" cy="646331"/>
          </a:xfrm>
          <a:prstGeom prst="rect">
            <a:avLst/>
          </a:prstGeom>
          <a:noFill/>
        </p:spPr>
        <p:txBody>
          <a:bodyPr wrap="square" rtlCol="0">
            <a:spAutoFit/>
          </a:bodyPr>
          <a:lstStyle/>
          <a:p>
            <a:pPr algn="ctr"/>
            <a:r>
              <a:rPr lang="en-US" dirty="0" smtClean="0"/>
              <a:t>Combine Azure Event/</a:t>
            </a:r>
            <a:r>
              <a:rPr lang="en-US" dirty="0" err="1" smtClean="0"/>
              <a:t>IoT</a:t>
            </a:r>
            <a:r>
              <a:rPr lang="en-US" dirty="0" smtClean="0"/>
              <a:t> Hubs, Azure Stream Analytics,</a:t>
            </a:r>
          </a:p>
          <a:p>
            <a:pPr algn="ctr"/>
            <a:r>
              <a:rPr lang="en-US" dirty="0" smtClean="0"/>
              <a:t>and Azure Storage to analyze </a:t>
            </a:r>
            <a:r>
              <a:rPr lang="en-US" dirty="0" err="1" smtClean="0"/>
              <a:t>IoT</a:t>
            </a:r>
            <a:r>
              <a:rPr lang="en-US" dirty="0" smtClean="0"/>
              <a:t> data streams in real time </a:t>
            </a:r>
            <a:endParaRPr lang="en-US" dirty="0"/>
          </a:p>
        </p:txBody>
      </p:sp>
    </p:spTree>
    <p:extLst>
      <p:ext uri="{BB962C8B-B14F-4D97-AF65-F5344CB8AC3E}">
        <p14:creationId xmlns:p14="http://schemas.microsoft.com/office/powerpoint/2010/main" val="261014003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a:t>
            </a:r>
            <a:r>
              <a:rPr lang="en-US" dirty="0" smtClean="0"/>
              <a:t>Faces in Photographs</a:t>
            </a:r>
            <a:endParaRPr lang="en-US" dirty="0"/>
          </a:p>
        </p:txBody>
      </p:sp>
      <p:pic>
        <p:nvPicPr>
          <p:cNvPr id="4" name="Picture 3"/>
          <p:cNvPicPr>
            <a:picLocks noChangeAspect="1"/>
          </p:cNvPicPr>
          <p:nvPr/>
        </p:nvPicPr>
        <p:blipFill>
          <a:blip r:embed="rId3"/>
          <a:stretch>
            <a:fillRect/>
          </a:stretch>
        </p:blipFill>
        <p:spPr>
          <a:xfrm>
            <a:off x="809625" y="2495550"/>
            <a:ext cx="10572750" cy="3886200"/>
          </a:xfrm>
          <a:prstGeom prst="rect">
            <a:avLst/>
          </a:prstGeom>
        </p:spPr>
      </p:pic>
      <p:sp>
        <p:nvSpPr>
          <p:cNvPr id="5" name="TextBox 4"/>
          <p:cNvSpPr txBox="1"/>
          <p:nvPr/>
        </p:nvSpPr>
        <p:spPr>
          <a:xfrm>
            <a:off x="2628900" y="1423988"/>
            <a:ext cx="6934200" cy="800219"/>
          </a:xfrm>
          <a:prstGeom prst="rect">
            <a:avLst/>
          </a:prstGeom>
          <a:noFill/>
        </p:spPr>
        <p:txBody>
          <a:bodyPr wrap="square" rtlCol="0">
            <a:spAutoFit/>
          </a:bodyPr>
          <a:lstStyle/>
          <a:p>
            <a:pPr algn="ctr"/>
            <a:r>
              <a:rPr lang="en-US" dirty="0" smtClean="0"/>
              <a:t>Use the Cognitive Services </a:t>
            </a:r>
            <a:r>
              <a:rPr lang="en-US" sz="2800" b="1" dirty="0" smtClean="0">
                <a:solidFill>
                  <a:srgbClr val="5095D1"/>
                </a:solidFill>
              </a:rPr>
              <a:t>Face API </a:t>
            </a:r>
            <a:r>
              <a:rPr lang="en-US" dirty="0" smtClean="0"/>
              <a:t>to compare</a:t>
            </a:r>
          </a:p>
          <a:p>
            <a:pPr algn="ctr"/>
            <a:r>
              <a:rPr lang="en-US" dirty="0" smtClean="0"/>
              <a:t>faces, identify faces, search for similar faces, and more</a:t>
            </a:r>
            <a:endParaRPr lang="en-US" dirty="0"/>
          </a:p>
        </p:txBody>
      </p:sp>
    </p:spTree>
    <p:extLst>
      <p:ext uri="{BB962C8B-B14F-4D97-AF65-F5344CB8AC3E}">
        <p14:creationId xmlns:p14="http://schemas.microsoft.com/office/powerpoint/2010/main" val="15521380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 Sentiment Analysis</a:t>
            </a:r>
            <a:endParaRPr lang="en-US" dirty="0"/>
          </a:p>
        </p:txBody>
      </p:sp>
      <p:sp>
        <p:nvSpPr>
          <p:cNvPr id="4" name="TextBox 3"/>
          <p:cNvSpPr txBox="1"/>
          <p:nvPr/>
        </p:nvSpPr>
        <p:spPr>
          <a:xfrm>
            <a:off x="2628900" y="1659910"/>
            <a:ext cx="6934200" cy="800219"/>
          </a:xfrm>
          <a:prstGeom prst="rect">
            <a:avLst/>
          </a:prstGeom>
          <a:noFill/>
        </p:spPr>
        <p:txBody>
          <a:bodyPr wrap="square" rtlCol="0">
            <a:spAutoFit/>
          </a:bodyPr>
          <a:lstStyle/>
          <a:p>
            <a:pPr algn="ctr"/>
            <a:r>
              <a:rPr lang="en-US" dirty="0" smtClean="0"/>
              <a:t>Use the Cognitive Services </a:t>
            </a:r>
            <a:r>
              <a:rPr lang="en-US" sz="2800" b="1" dirty="0" smtClean="0">
                <a:solidFill>
                  <a:srgbClr val="5095D1"/>
                </a:solidFill>
              </a:rPr>
              <a:t>Text Analytics API</a:t>
            </a:r>
          </a:p>
          <a:p>
            <a:pPr algn="ctr"/>
            <a:r>
              <a:rPr lang="en-US" dirty="0" smtClean="0"/>
              <a:t>to analyze sentiment in text files, Twitter feeds, and other sources</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3144932"/>
            <a:ext cx="2287552" cy="1301940"/>
          </a:xfrm>
          <a:prstGeom prst="rect">
            <a:avLst/>
          </a:prstGeom>
          <a:ln>
            <a:solidFill>
              <a:srgbClr val="5095D1"/>
            </a:solidFill>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13831" y="3144932"/>
            <a:ext cx="2287552" cy="1301940"/>
          </a:xfrm>
          <a:prstGeom prst="rect">
            <a:avLst/>
          </a:prstGeom>
          <a:ln>
            <a:solidFill>
              <a:srgbClr val="5095D1"/>
            </a:solidFill>
          </a:ln>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9462" y="3144932"/>
            <a:ext cx="2287552" cy="1301940"/>
          </a:xfrm>
          <a:prstGeom prst="rect">
            <a:avLst/>
          </a:prstGeom>
          <a:ln>
            <a:solidFill>
              <a:srgbClr val="5095D1"/>
            </a:solidFill>
          </a:ln>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66248" y="3144932"/>
            <a:ext cx="2287552" cy="1301939"/>
          </a:xfrm>
          <a:prstGeom prst="rect">
            <a:avLst/>
          </a:prstGeom>
          <a:ln>
            <a:solidFill>
              <a:srgbClr val="5095D1"/>
            </a:solidFill>
          </a:ln>
        </p:spPr>
      </p:pic>
      <p:sp>
        <p:nvSpPr>
          <p:cNvPr id="12" name="TextBox 11"/>
          <p:cNvSpPr txBox="1"/>
          <p:nvPr/>
        </p:nvSpPr>
        <p:spPr>
          <a:xfrm>
            <a:off x="9066248" y="2775600"/>
            <a:ext cx="2287552" cy="369332"/>
          </a:xfrm>
          <a:prstGeom prst="rect">
            <a:avLst/>
          </a:prstGeom>
          <a:noFill/>
        </p:spPr>
        <p:txBody>
          <a:bodyPr wrap="square" rtlCol="0">
            <a:spAutoFit/>
          </a:bodyPr>
          <a:lstStyle/>
          <a:p>
            <a:pPr algn="ctr"/>
            <a:r>
              <a:rPr lang="en-US" dirty="0" smtClean="0">
                <a:solidFill>
                  <a:srgbClr val="5095D1"/>
                </a:solidFill>
              </a:rPr>
              <a:t>Language Detection</a:t>
            </a:r>
            <a:endParaRPr lang="en-US" dirty="0">
              <a:solidFill>
                <a:srgbClr val="5095D1"/>
              </a:solidFill>
            </a:endParaRPr>
          </a:p>
        </p:txBody>
      </p:sp>
      <p:sp>
        <p:nvSpPr>
          <p:cNvPr id="13" name="TextBox 12"/>
          <p:cNvSpPr txBox="1"/>
          <p:nvPr/>
        </p:nvSpPr>
        <p:spPr>
          <a:xfrm>
            <a:off x="6389462" y="2775600"/>
            <a:ext cx="2287552" cy="369332"/>
          </a:xfrm>
          <a:prstGeom prst="rect">
            <a:avLst/>
          </a:prstGeom>
          <a:noFill/>
        </p:spPr>
        <p:txBody>
          <a:bodyPr wrap="square" rtlCol="0">
            <a:spAutoFit/>
          </a:bodyPr>
          <a:lstStyle/>
          <a:p>
            <a:pPr algn="ctr"/>
            <a:r>
              <a:rPr lang="en-US" dirty="0" smtClean="0">
                <a:solidFill>
                  <a:srgbClr val="5095D1"/>
                </a:solidFill>
              </a:rPr>
              <a:t>Topic Detection</a:t>
            </a:r>
            <a:endParaRPr lang="en-US" dirty="0">
              <a:solidFill>
                <a:srgbClr val="5095D1"/>
              </a:solidFill>
            </a:endParaRPr>
          </a:p>
        </p:txBody>
      </p:sp>
      <p:sp>
        <p:nvSpPr>
          <p:cNvPr id="14" name="TextBox 13"/>
          <p:cNvSpPr txBox="1"/>
          <p:nvPr/>
        </p:nvSpPr>
        <p:spPr>
          <a:xfrm>
            <a:off x="3514986" y="2770537"/>
            <a:ext cx="2485242" cy="369332"/>
          </a:xfrm>
          <a:prstGeom prst="rect">
            <a:avLst/>
          </a:prstGeom>
          <a:noFill/>
        </p:spPr>
        <p:txBody>
          <a:bodyPr wrap="square" rtlCol="0">
            <a:spAutoFit/>
          </a:bodyPr>
          <a:lstStyle/>
          <a:p>
            <a:pPr algn="ctr"/>
            <a:r>
              <a:rPr lang="en-US" dirty="0" smtClean="0">
                <a:solidFill>
                  <a:srgbClr val="5095D1"/>
                </a:solidFill>
              </a:rPr>
              <a:t>Key Phrase Extraction</a:t>
            </a:r>
            <a:endParaRPr lang="en-US" dirty="0">
              <a:solidFill>
                <a:srgbClr val="5095D1"/>
              </a:solidFill>
            </a:endParaRPr>
          </a:p>
        </p:txBody>
      </p:sp>
      <p:sp>
        <p:nvSpPr>
          <p:cNvPr id="15" name="TextBox 14"/>
          <p:cNvSpPr txBox="1"/>
          <p:nvPr/>
        </p:nvSpPr>
        <p:spPr>
          <a:xfrm>
            <a:off x="838200" y="2775600"/>
            <a:ext cx="2287552" cy="369332"/>
          </a:xfrm>
          <a:prstGeom prst="rect">
            <a:avLst/>
          </a:prstGeom>
          <a:noFill/>
        </p:spPr>
        <p:txBody>
          <a:bodyPr wrap="square" rtlCol="0">
            <a:spAutoFit/>
          </a:bodyPr>
          <a:lstStyle/>
          <a:p>
            <a:pPr algn="ctr"/>
            <a:r>
              <a:rPr lang="en-US" dirty="0" smtClean="0">
                <a:solidFill>
                  <a:srgbClr val="5095D1"/>
                </a:solidFill>
              </a:rPr>
              <a:t>Sentiment Analysis</a:t>
            </a:r>
            <a:endParaRPr lang="en-US" dirty="0">
              <a:solidFill>
                <a:srgbClr val="5095D1"/>
              </a:solidFill>
            </a:endParaRPr>
          </a:p>
        </p:txBody>
      </p:sp>
      <p:sp>
        <p:nvSpPr>
          <p:cNvPr id="16" name="Rectangle 15"/>
          <p:cNvSpPr/>
          <p:nvPr/>
        </p:nvSpPr>
        <p:spPr>
          <a:xfrm>
            <a:off x="0" y="4870383"/>
            <a:ext cx="12192000" cy="19876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chemeClr val="bg1"/>
              </a:solidFill>
            </a:endParaRPr>
          </a:p>
        </p:txBody>
      </p:sp>
      <p:sp>
        <p:nvSpPr>
          <p:cNvPr id="17" name="TextBox 16"/>
          <p:cNvSpPr txBox="1"/>
          <p:nvPr/>
        </p:nvSpPr>
        <p:spPr>
          <a:xfrm>
            <a:off x="838200" y="5006278"/>
            <a:ext cx="10515600" cy="1661993"/>
          </a:xfrm>
          <a:prstGeom prst="rect">
            <a:avLst/>
          </a:prstGeom>
          <a:noFill/>
        </p:spPr>
        <p:txBody>
          <a:bodyPr wrap="square" rtlCol="0">
            <a:spAutoFit/>
          </a:bodyPr>
          <a:lstStyle/>
          <a:p>
            <a:pPr algn="ctr"/>
            <a:r>
              <a:rPr lang="en-US" sz="2400" dirty="0">
                <a:solidFill>
                  <a:schemeClr val="bg1"/>
                </a:solidFill>
              </a:rPr>
              <a:t>“Thanks to Text Analytics…we are able to incorporate guest sentiment into our actionable guest feedback platform that delivers a comprehensive view of guest satisfaction and server performance</a:t>
            </a:r>
            <a:r>
              <a:rPr lang="en-US" sz="2400" dirty="0" smtClean="0">
                <a:solidFill>
                  <a:schemeClr val="bg1"/>
                </a:solidFill>
              </a:rPr>
              <a:t>.”</a:t>
            </a:r>
          </a:p>
          <a:p>
            <a:pPr algn="ctr"/>
            <a:endParaRPr lang="en-US" sz="1200" dirty="0">
              <a:solidFill>
                <a:schemeClr val="bg1"/>
              </a:solidFill>
            </a:endParaRPr>
          </a:p>
          <a:p>
            <a:pPr algn="ctr"/>
            <a:r>
              <a:rPr lang="en-US" dirty="0">
                <a:solidFill>
                  <a:schemeClr val="bg1"/>
                </a:solidFill>
              </a:rPr>
              <a:t>— Al </a:t>
            </a:r>
            <a:r>
              <a:rPr lang="en-US" dirty="0" err="1">
                <a:solidFill>
                  <a:schemeClr val="bg1"/>
                </a:solidFill>
              </a:rPr>
              <a:t>Pappa</a:t>
            </a:r>
            <a:r>
              <a:rPr lang="en-US" dirty="0">
                <a:solidFill>
                  <a:schemeClr val="bg1"/>
                </a:solidFill>
              </a:rPr>
              <a:t>, Head of Business Intelligence, </a:t>
            </a:r>
            <a:r>
              <a:rPr lang="en-US" dirty="0" err="1">
                <a:solidFill>
                  <a:schemeClr val="bg1"/>
                </a:solidFill>
              </a:rPr>
              <a:t>Ziosk</a:t>
            </a:r>
            <a:endParaRPr lang="en-US" dirty="0">
              <a:solidFill>
                <a:schemeClr val="bg1"/>
              </a:solidFill>
            </a:endParaRPr>
          </a:p>
        </p:txBody>
      </p:sp>
    </p:spTree>
    <p:extLst>
      <p:ext uri="{BB962C8B-B14F-4D97-AF65-F5344CB8AC3E}">
        <p14:creationId xmlns:p14="http://schemas.microsoft.com/office/powerpoint/2010/main" val="41446343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Docker Containers</a:t>
            </a:r>
            <a:endParaRPr lang="en-US" dirty="0"/>
          </a:p>
        </p:txBody>
      </p:sp>
      <p:pic>
        <p:nvPicPr>
          <p:cNvPr id="7" name="Picture 6"/>
          <p:cNvPicPr>
            <a:picLocks noChangeAspect="1"/>
          </p:cNvPicPr>
          <p:nvPr/>
        </p:nvPicPr>
        <p:blipFill>
          <a:blip r:embed="rId3"/>
          <a:stretch>
            <a:fillRect/>
          </a:stretch>
        </p:blipFill>
        <p:spPr>
          <a:xfrm>
            <a:off x="838200" y="2975705"/>
            <a:ext cx="6630126" cy="297003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4276" y="2652181"/>
            <a:ext cx="4300017" cy="3580454"/>
          </a:xfrm>
          <a:prstGeom prst="rect">
            <a:avLst/>
          </a:prstGeom>
        </p:spPr>
      </p:pic>
      <p:sp>
        <p:nvSpPr>
          <p:cNvPr id="6" name="TextBox 5"/>
          <p:cNvSpPr txBox="1"/>
          <p:nvPr/>
        </p:nvSpPr>
        <p:spPr>
          <a:xfrm>
            <a:off x="2122296" y="1585913"/>
            <a:ext cx="7945821" cy="646331"/>
          </a:xfrm>
          <a:prstGeom prst="rect">
            <a:avLst/>
          </a:prstGeom>
          <a:noFill/>
        </p:spPr>
        <p:txBody>
          <a:bodyPr wrap="square" rtlCol="0">
            <a:spAutoFit/>
          </a:bodyPr>
          <a:lstStyle/>
          <a:p>
            <a:pPr algn="ctr"/>
            <a:r>
              <a:rPr lang="en-US" dirty="0" smtClean="0"/>
              <a:t>Deploy </a:t>
            </a:r>
            <a:r>
              <a:rPr lang="en-US" dirty="0" err="1" smtClean="0"/>
              <a:t>Dockerized</a:t>
            </a:r>
            <a:r>
              <a:rPr lang="en-US" dirty="0" smtClean="0"/>
              <a:t> apps to the Azure Container Service and run Docker containers in the cloud, and use Docker Swarm or DC/OS for orchestration</a:t>
            </a:r>
            <a:endParaRPr lang="en-US" dirty="0"/>
          </a:p>
        </p:txBody>
      </p:sp>
    </p:spTree>
    <p:extLst>
      <p:ext uri="{BB962C8B-B14F-4D97-AF65-F5344CB8AC3E}">
        <p14:creationId xmlns:p14="http://schemas.microsoft.com/office/powerpoint/2010/main" val="258090523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6" name="Rectangle 5"/>
          <p:cNvSpPr/>
          <p:nvPr/>
        </p:nvSpPr>
        <p:spPr bwMode="auto">
          <a:xfrm>
            <a:off x="935527" y="1889898"/>
            <a:ext cx="10319357" cy="3012710"/>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TextBox 4"/>
          <p:cNvSpPr txBox="1"/>
          <p:nvPr/>
        </p:nvSpPr>
        <p:spPr>
          <a:xfrm>
            <a:off x="519248" y="2288258"/>
            <a:ext cx="11151917" cy="2215991"/>
          </a:xfrm>
          <a:prstGeom prst="rect">
            <a:avLst/>
          </a:prstGeom>
          <a:noFill/>
        </p:spPr>
        <p:txBody>
          <a:bodyPr wrap="square" lIns="0" tIns="0" rIns="0" bIns="0" rtlCol="0">
            <a:spAutoFit/>
          </a:bodyPr>
          <a:lstStyle/>
          <a:p>
            <a:pPr algn="ctr">
              <a:lnSpc>
                <a:spcPct val="90000"/>
              </a:lnSpc>
              <a:spcBef>
                <a:spcPct val="20000"/>
              </a:spcBef>
              <a:buSzPct val="80000"/>
            </a:pPr>
            <a:r>
              <a:rPr lang="en-US" sz="7200" dirty="0" smtClean="0">
                <a:solidFill>
                  <a:schemeClr val="bg1"/>
                </a:solidFill>
                <a:cs typeface="Segoe UI Light" panose="020B0502040204020203" pitchFamily="34" charset="0"/>
              </a:rPr>
              <a:t>Azure Portal</a:t>
            </a:r>
          </a:p>
          <a:p>
            <a:pPr algn="ctr">
              <a:lnSpc>
                <a:spcPct val="90000"/>
              </a:lnSpc>
              <a:spcBef>
                <a:spcPct val="20000"/>
              </a:spcBef>
              <a:buSzPct val="80000"/>
            </a:pPr>
            <a:r>
              <a:rPr lang="en-US" sz="7200" dirty="0" smtClean="0">
                <a:solidFill>
                  <a:schemeClr val="bg1"/>
                </a:solidFill>
                <a:cs typeface="Segoe UI Light" panose="020B0502040204020203" pitchFamily="34" charset="0"/>
              </a:rPr>
              <a:t>https://portal.azure.com</a:t>
            </a:r>
            <a:endParaRPr lang="en-US" sz="7200" dirty="0">
              <a:solidFill>
                <a:schemeClr val="bg1"/>
              </a:solidFill>
              <a:cs typeface="Segoe UI Light" panose="020B0502040204020203" pitchFamily="34" charset="0"/>
            </a:endParaRPr>
          </a:p>
        </p:txBody>
      </p:sp>
    </p:spTree>
    <p:extLst>
      <p:ext uri="{BB962C8B-B14F-4D97-AF65-F5344CB8AC3E}">
        <p14:creationId xmlns:p14="http://schemas.microsoft.com/office/powerpoint/2010/main" val="45418738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Hands-On Lab!</a:t>
            </a:r>
            <a:endParaRPr lang="en-US" dirty="0"/>
          </a:p>
        </p:txBody>
      </p:sp>
      <p:sp>
        <p:nvSpPr>
          <p:cNvPr id="3" name="Subtitle 2"/>
          <p:cNvSpPr>
            <a:spLocks noGrp="1"/>
          </p:cNvSpPr>
          <p:nvPr>
            <p:ph type="subTitle" idx="1"/>
          </p:nvPr>
        </p:nvSpPr>
        <p:spPr>
          <a:xfrm>
            <a:off x="1889617" y="5630475"/>
            <a:ext cx="8032149" cy="461665"/>
          </a:xfrm>
        </p:spPr>
        <p:txBody>
          <a:bodyPr/>
          <a:lstStyle/>
          <a:p>
            <a:r>
              <a:rPr lang="en-US" dirty="0"/>
              <a:t>Introduction </a:t>
            </a:r>
            <a:r>
              <a:rPr lang="en-US" dirty="0" smtClean="0"/>
              <a:t>HOL.html</a:t>
            </a:r>
            <a:endParaRPr lang="en-US" dirty="0"/>
          </a:p>
        </p:txBody>
      </p:sp>
      <p:sp>
        <p:nvSpPr>
          <p:cNvPr id="4" name="Text Placeholder 3"/>
          <p:cNvSpPr>
            <a:spLocks noGrp="1"/>
          </p:cNvSpPr>
          <p:nvPr>
            <p:ph type="body" sz="quarter" idx="10"/>
          </p:nvPr>
        </p:nvSpPr>
        <p:spPr/>
        <p:txBody>
          <a:bodyPr/>
          <a:lstStyle/>
          <a:p>
            <a:r>
              <a:rPr lang="en-US" dirty="0" smtClean="0"/>
              <a:t>Activating Your Azure Pass</a:t>
            </a:r>
            <a:endParaRPr lang="en-US" dirty="0"/>
          </a:p>
        </p:txBody>
      </p:sp>
    </p:spTree>
    <p:extLst>
      <p:ext uri="{BB962C8B-B14F-4D97-AF65-F5344CB8AC3E}">
        <p14:creationId xmlns:p14="http://schemas.microsoft.com/office/powerpoint/2010/main" val="163179127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3048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Cloud?</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0988" y="1690688"/>
            <a:ext cx="8810024" cy="4607684"/>
          </a:xfrm>
          <a:prstGeom prst="rect">
            <a:avLst/>
          </a:prstGeom>
        </p:spPr>
      </p:pic>
    </p:spTree>
    <p:extLst>
      <p:ext uri="{BB962C8B-B14F-4D97-AF65-F5344CB8AC3E}">
        <p14:creationId xmlns:p14="http://schemas.microsoft.com/office/powerpoint/2010/main" val="40243771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435" y="1052273"/>
            <a:ext cx="3782992" cy="2055497"/>
            <a:chOff x="69453" y="1051654"/>
            <a:chExt cx="3783977" cy="2056033"/>
          </a:xfrm>
        </p:grpSpPr>
        <p:sp>
          <p:nvSpPr>
            <p:cNvPr id="3" name="TextBox 2"/>
            <p:cNvSpPr txBox="1"/>
            <p:nvPr/>
          </p:nvSpPr>
          <p:spPr>
            <a:xfrm>
              <a:off x="339183" y="2707577"/>
              <a:ext cx="3514247" cy="400110"/>
            </a:xfrm>
            <a:prstGeom prst="rect">
              <a:avLst/>
            </a:prstGeom>
            <a:noFill/>
          </p:spPr>
          <p:txBody>
            <a:bodyPr wrap="square" rtlCol="0">
              <a:spAutoFit/>
            </a:bodyPr>
            <a:lstStyle/>
            <a:p>
              <a:pPr algn="ctr"/>
              <a:r>
                <a:rPr lang="en-US" sz="1999" dirty="0" smtClean="0">
                  <a:solidFill>
                    <a:srgbClr val="00B0F0"/>
                  </a:solidFill>
                  <a:latin typeface="+mj-lt"/>
                  <a:cs typeface="Segoe UI Light" panose="020B0502040204020203" pitchFamily="34" charset="0"/>
                </a:rPr>
                <a:t>Azure Active Directory Users</a:t>
              </a:r>
              <a:endParaRPr lang="en-US" sz="1999" dirty="0">
                <a:solidFill>
                  <a:srgbClr val="00B0F0"/>
                </a:solidFill>
                <a:latin typeface="+mj-lt"/>
              </a:endParaRPr>
            </a:p>
          </p:txBody>
        </p:sp>
        <p:sp>
          <p:nvSpPr>
            <p:cNvPr id="4" name="Rectangle 3"/>
            <p:cNvSpPr/>
            <p:nvPr/>
          </p:nvSpPr>
          <p:spPr>
            <a:xfrm>
              <a:off x="69453" y="1051654"/>
              <a:ext cx="3679529" cy="1379198"/>
            </a:xfrm>
            <a:prstGeom prst="rect">
              <a:avLst/>
            </a:prstGeom>
          </p:spPr>
          <p:txBody>
            <a:bodyPr wrap="square" anchor="ctr">
              <a:spAutoFit/>
            </a:bodyPr>
            <a:lstStyle/>
            <a:p>
              <a:pPr algn="ctr">
                <a:lnSpc>
                  <a:spcPct val="95000"/>
                </a:lnSpc>
                <a:buSzPct val="90000"/>
              </a:pPr>
              <a:r>
                <a:rPr lang="en-US" sz="8800" dirty="0" smtClean="0">
                  <a:solidFill>
                    <a:srgbClr val="00B0F0"/>
                  </a:solidFill>
                  <a:latin typeface="Segoe UI Light" panose="020B0502040204020203" pitchFamily="34" charset="0"/>
                  <a:cs typeface="Segoe UI Light" panose="020B0502040204020203" pitchFamily="34" charset="0"/>
                </a:rPr>
                <a:t>&gt;500m</a:t>
              </a:r>
              <a:endParaRPr lang="en-US" sz="8800" dirty="0">
                <a:solidFill>
                  <a:srgbClr val="00B0F0"/>
                </a:solidFill>
                <a:latin typeface="Segoe UI Light" panose="020B0502040204020203" pitchFamily="34" charset="0"/>
                <a:cs typeface="Segoe UI Light" panose="020B0502040204020203" pitchFamily="34" charset="0"/>
              </a:endParaRPr>
            </a:p>
          </p:txBody>
        </p:sp>
      </p:grpSp>
      <p:grpSp>
        <p:nvGrpSpPr>
          <p:cNvPr id="5" name="Group 4"/>
          <p:cNvGrpSpPr/>
          <p:nvPr/>
        </p:nvGrpSpPr>
        <p:grpSpPr>
          <a:xfrm>
            <a:off x="4274033" y="846194"/>
            <a:ext cx="4515936" cy="2309291"/>
            <a:chOff x="8249299" y="845521"/>
            <a:chExt cx="4517112" cy="2309892"/>
          </a:xfrm>
        </p:grpSpPr>
        <p:sp>
          <p:nvSpPr>
            <p:cNvPr id="6" name="Rectangle 5"/>
            <p:cNvSpPr/>
            <p:nvPr/>
          </p:nvSpPr>
          <p:spPr>
            <a:xfrm>
              <a:off x="8249299" y="845521"/>
              <a:ext cx="4517112" cy="1773562"/>
            </a:xfrm>
            <a:prstGeom prst="rect">
              <a:avLst/>
            </a:prstGeom>
          </p:spPr>
          <p:txBody>
            <a:bodyPr wrap="square" anchor="ctr">
              <a:spAutoFit/>
            </a:bodyPr>
            <a:lstStyle/>
            <a:p>
              <a:pPr>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00B0F0"/>
                  </a:solidFill>
                  <a:latin typeface="Segoe UI Light" panose="020B0502040204020203" pitchFamily="34" charset="0"/>
                  <a:cs typeface="Segoe UI Light" panose="020B0502040204020203" pitchFamily="34" charset="0"/>
                </a:rPr>
                <a:t>250</a:t>
              </a:r>
              <a:r>
                <a:rPr lang="en-US" sz="7998" dirty="0" smtClean="0">
                  <a:solidFill>
                    <a:srgbClr val="00B0F0"/>
                  </a:solidFill>
                  <a:latin typeface="Segoe UI Light" panose="020B0502040204020203" pitchFamily="34" charset="0"/>
                  <a:cs typeface="Segoe UI Light" panose="020B0502040204020203" pitchFamily="34" charset="0"/>
                </a:rPr>
                <a:t>k</a:t>
              </a:r>
              <a:endParaRPr lang="en-US" sz="9597" dirty="0">
                <a:solidFill>
                  <a:srgbClr val="00B0F0"/>
                </a:solidFill>
                <a:latin typeface="Segoe UI Light" panose="020B0502040204020203" pitchFamily="34" charset="0"/>
                <a:cs typeface="Segoe UI Light" panose="020B0502040204020203" pitchFamily="34" charset="0"/>
              </a:endParaRPr>
            </a:p>
          </p:txBody>
        </p:sp>
        <p:sp>
          <p:nvSpPr>
            <p:cNvPr id="7" name="Rectangle 6"/>
            <p:cNvSpPr/>
            <p:nvPr/>
          </p:nvSpPr>
          <p:spPr>
            <a:xfrm>
              <a:off x="8957492" y="2770692"/>
              <a:ext cx="2458322" cy="384721"/>
            </a:xfrm>
            <a:prstGeom prst="rect">
              <a:avLst/>
            </a:prstGeom>
          </p:spPr>
          <p:txBody>
            <a:bodyPr wrap="square" anchor="ctr">
              <a:spAutoFit/>
            </a:bodyPr>
            <a:lstStyle/>
            <a:p>
              <a:pPr algn="ctr">
                <a:lnSpc>
                  <a:spcPct val="95000"/>
                </a:lnSpc>
                <a:buSzPct val="90000"/>
              </a:pPr>
              <a:r>
                <a:rPr lang="en-US" sz="1999" dirty="0">
                  <a:solidFill>
                    <a:srgbClr val="00B0F0"/>
                  </a:solidFill>
                  <a:latin typeface="+mj-lt"/>
                  <a:cs typeface="Segoe UI Light" panose="020B0502040204020203" pitchFamily="34" charset="0"/>
                </a:rPr>
                <a:t>Active websites</a:t>
              </a:r>
              <a:endParaRPr lang="en-US" sz="3199" dirty="0">
                <a:solidFill>
                  <a:srgbClr val="00B0F0"/>
                </a:solidFill>
                <a:latin typeface="+mj-lt"/>
                <a:cs typeface="Segoe UI Light" panose="020B0502040204020203" pitchFamily="34" charset="0"/>
              </a:endParaRPr>
            </a:p>
          </p:txBody>
        </p:sp>
      </p:grpSp>
      <p:cxnSp>
        <p:nvCxnSpPr>
          <p:cNvPr id="8" name="Straight Connector 7"/>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292169" y="757121"/>
            <a:ext cx="3624053" cy="2386414"/>
            <a:chOff x="228133" y="2745825"/>
            <a:chExt cx="3624997" cy="2701148"/>
          </a:xfrm>
        </p:grpSpPr>
        <p:sp>
          <p:nvSpPr>
            <p:cNvPr id="12" name="Rectangle 11"/>
            <p:cNvSpPr/>
            <p:nvPr/>
          </p:nvSpPr>
          <p:spPr>
            <a:xfrm>
              <a:off x="228133" y="2745825"/>
              <a:ext cx="3624997" cy="1957317"/>
            </a:xfrm>
            <a:prstGeom prst="rect">
              <a:avLst/>
            </a:prstGeom>
          </p:spPr>
          <p:txBody>
            <a:bodyPr wrap="square" anchor="b">
              <a:spAutoFit/>
            </a:bodyPr>
            <a:lstStyle/>
            <a:p>
              <a:pPr algn="ctr">
                <a:lnSpc>
                  <a:spcPct val="95000"/>
                </a:lnSpc>
                <a:buSzPct val="90000"/>
              </a:pPr>
              <a:r>
                <a:rPr lang="en-US" sz="3999" spc="-200" dirty="0">
                  <a:solidFill>
                    <a:srgbClr val="00B0F0"/>
                  </a:solidFill>
                  <a:latin typeface="Segoe UI Light" panose="020B0502040204020203" pitchFamily="34" charset="0"/>
                  <a:cs typeface="Segoe UI Light" panose="020B0502040204020203" pitchFamily="34" charset="0"/>
                </a:rPr>
                <a:t>Greater than</a:t>
              </a:r>
            </a:p>
            <a:p>
              <a:pPr algn="ctr">
                <a:lnSpc>
                  <a:spcPct val="95000"/>
                </a:lnSpc>
                <a:buSzPct val="90000"/>
              </a:pPr>
              <a:r>
                <a:rPr lang="en-US" sz="7198" spc="-294" dirty="0" smtClean="0">
                  <a:solidFill>
                    <a:srgbClr val="00B0F0"/>
                  </a:solidFill>
                  <a:latin typeface="Segoe UI Light" panose="020B0502040204020203" pitchFamily="34" charset="0"/>
                  <a:cs typeface="Segoe UI Light" panose="020B0502040204020203" pitchFamily="34" charset="0"/>
                </a:rPr>
                <a:t>1,500,000</a:t>
              </a:r>
              <a:endParaRPr lang="en-US" sz="4799" spc="-294" dirty="0">
                <a:solidFill>
                  <a:srgbClr val="00B0F0"/>
                </a:solidFill>
                <a:latin typeface="Segoe UI Light" panose="020B0502040204020203" pitchFamily="34" charset="0"/>
                <a:cs typeface="Segoe UI Light" panose="020B0502040204020203" pitchFamily="34" charset="0"/>
              </a:endParaRPr>
            </a:p>
          </p:txBody>
        </p:sp>
        <p:sp>
          <p:nvSpPr>
            <p:cNvPr id="13" name="TextBox 12"/>
            <p:cNvSpPr txBox="1"/>
            <p:nvPr/>
          </p:nvSpPr>
          <p:spPr>
            <a:xfrm>
              <a:off x="383396" y="4994211"/>
              <a:ext cx="3295372" cy="452762"/>
            </a:xfrm>
            <a:prstGeom prst="rect">
              <a:avLst/>
            </a:prstGeom>
            <a:noFill/>
          </p:spPr>
          <p:txBody>
            <a:bodyPr wrap="square" rtlCol="0">
              <a:spAutoFit/>
            </a:bodyPr>
            <a:lstStyle/>
            <a:p>
              <a:pPr algn="ctr"/>
              <a:r>
                <a:rPr lang="en-US" sz="1999" dirty="0">
                  <a:solidFill>
                    <a:srgbClr val="00B0F0"/>
                  </a:solidFill>
                  <a:latin typeface="+mj-lt"/>
                </a:rPr>
                <a:t>SQL Databases in Azure</a:t>
              </a:r>
            </a:p>
          </p:txBody>
        </p:sp>
      </p:grpSp>
      <p:grpSp>
        <p:nvGrpSpPr>
          <p:cNvPr id="14" name="Group 13"/>
          <p:cNvGrpSpPr/>
          <p:nvPr/>
        </p:nvGrpSpPr>
        <p:grpSpPr>
          <a:xfrm>
            <a:off x="-97875" y="3743001"/>
            <a:ext cx="3909025" cy="1438419"/>
            <a:chOff x="3993501" y="3743084"/>
            <a:chExt cx="3910044" cy="1438793"/>
          </a:xfrm>
        </p:grpSpPr>
        <p:sp>
          <p:nvSpPr>
            <p:cNvPr id="15" name="Rectangle 14"/>
            <p:cNvSpPr/>
            <p:nvPr/>
          </p:nvSpPr>
          <p:spPr>
            <a:xfrm>
              <a:off x="3993501" y="3802679"/>
              <a:ext cx="2578224" cy="1379198"/>
            </a:xfrm>
            <a:prstGeom prst="rect">
              <a:avLst/>
            </a:prstGeom>
          </p:spPr>
          <p:txBody>
            <a:bodyPr wrap="square" anchor="b">
              <a:spAutoFit/>
            </a:bodyPr>
            <a:lstStyle/>
            <a:p>
              <a:pPr algn="ctr">
                <a:lnSpc>
                  <a:spcPct val="95000"/>
                </a:lnSpc>
                <a:buSzPct val="90000"/>
              </a:pPr>
              <a:r>
                <a:rPr lang="en-US" sz="8800" spc="-294" dirty="0" smtClean="0">
                  <a:solidFill>
                    <a:srgbClr val="00B0F0"/>
                  </a:solidFill>
                  <a:latin typeface="Segoe UI Light" panose="020B0502040204020203" pitchFamily="34" charset="0"/>
                  <a:cs typeface="Segoe UI Light" panose="020B0502040204020203" pitchFamily="34" charset="0"/>
                </a:rPr>
                <a:t>&gt;777</a:t>
              </a:r>
              <a:endParaRPr lang="en-US" sz="8000" dirty="0">
                <a:solidFill>
                  <a:srgbClr val="00B0F0"/>
                </a:solidFill>
                <a:latin typeface="Segoe UI Light" panose="020B0502040204020203" pitchFamily="34" charset="0"/>
                <a:cs typeface="Segoe UI Light" panose="020B0502040204020203" pitchFamily="34" charset="0"/>
              </a:endParaRPr>
            </a:p>
          </p:txBody>
        </p:sp>
        <p:sp>
          <p:nvSpPr>
            <p:cNvPr id="16" name="Rectangle 15"/>
            <p:cNvSpPr/>
            <p:nvPr/>
          </p:nvSpPr>
          <p:spPr>
            <a:xfrm>
              <a:off x="6412042" y="3743084"/>
              <a:ext cx="1491503" cy="1378685"/>
            </a:xfrm>
            <a:prstGeom prst="rect">
              <a:avLst/>
            </a:prstGeom>
          </p:spPr>
          <p:txBody>
            <a:bodyPr wrap="none">
              <a:spAutoFit/>
            </a:bodyPr>
            <a:lstStyle/>
            <a:p>
              <a:pPr lvl="0">
                <a:lnSpc>
                  <a:spcPct val="95000"/>
                </a:lnSpc>
                <a:buSzPct val="90000"/>
              </a:pPr>
              <a:r>
                <a:rPr lang="en-US" sz="2799" dirty="0">
                  <a:solidFill>
                    <a:srgbClr val="00B0F0"/>
                  </a:solidFill>
                  <a:latin typeface="Segoe UI Light" panose="020B0502040204020203" pitchFamily="34" charset="0"/>
                  <a:cs typeface="Segoe UI Light" panose="020B0502040204020203" pitchFamily="34" charset="0"/>
                </a:rPr>
                <a:t>TRILLION</a:t>
              </a:r>
              <a:br>
                <a:rPr lang="en-US" sz="2799" dirty="0">
                  <a:solidFill>
                    <a:srgbClr val="00B0F0"/>
                  </a:solidFill>
                  <a:latin typeface="Segoe UI Light" panose="020B0502040204020203" pitchFamily="34" charset="0"/>
                  <a:cs typeface="Segoe UI Light" panose="020B0502040204020203" pitchFamily="34" charset="0"/>
                </a:rPr>
              </a:br>
              <a:r>
                <a:rPr lang="en-US" sz="1999" dirty="0" smtClean="0">
                  <a:solidFill>
                    <a:srgbClr val="00B0F0"/>
                  </a:solidFill>
                  <a:latin typeface="Segoe UI Light" panose="020B0502040204020203" pitchFamily="34" charset="0"/>
                  <a:cs typeface="Segoe UI Light" panose="020B0502040204020203" pitchFamily="34" charset="0"/>
                </a:rPr>
                <a:t>storage</a:t>
              </a:r>
              <a:endParaRPr lang="en-US" sz="1999" dirty="0">
                <a:solidFill>
                  <a:srgbClr val="00B0F0"/>
                </a:solidFill>
                <a:latin typeface="Segoe UI Light" panose="020B0502040204020203" pitchFamily="34" charset="0"/>
                <a:cs typeface="Segoe UI Light" panose="020B0502040204020203" pitchFamily="34" charset="0"/>
              </a:endParaRPr>
            </a:p>
            <a:p>
              <a:pPr lvl="0">
                <a:lnSpc>
                  <a:spcPct val="95000"/>
                </a:lnSpc>
                <a:buSzPct val="90000"/>
              </a:pPr>
              <a:r>
                <a:rPr lang="en-US" sz="1999" dirty="0" smtClean="0">
                  <a:solidFill>
                    <a:srgbClr val="00B0F0"/>
                  </a:solidFill>
                  <a:latin typeface="Segoe UI Light" panose="020B0502040204020203" pitchFamily="34" charset="0"/>
                  <a:cs typeface="Segoe UI Light" panose="020B0502040204020203" pitchFamily="34" charset="0"/>
                </a:rPr>
                <a:t>transactions</a:t>
              </a:r>
              <a:br>
                <a:rPr lang="en-US" sz="1999" dirty="0" smtClean="0">
                  <a:solidFill>
                    <a:srgbClr val="00B0F0"/>
                  </a:solidFill>
                  <a:latin typeface="Segoe UI Light" panose="020B0502040204020203" pitchFamily="34" charset="0"/>
                  <a:cs typeface="Segoe UI Light" panose="020B0502040204020203" pitchFamily="34" charset="0"/>
                </a:rPr>
              </a:br>
              <a:r>
                <a:rPr lang="en-US" sz="1999" dirty="0" smtClean="0">
                  <a:solidFill>
                    <a:srgbClr val="00B0F0"/>
                  </a:solidFill>
                  <a:latin typeface="Segoe UI Light" panose="020B0502040204020203" pitchFamily="34" charset="0"/>
                  <a:cs typeface="Segoe UI Light" panose="020B0502040204020203" pitchFamily="34" charset="0"/>
                </a:rPr>
                <a:t>per day</a:t>
              </a:r>
              <a:endParaRPr lang="en-US" sz="8797" dirty="0">
                <a:solidFill>
                  <a:srgbClr val="00B0F0"/>
                </a:solidFill>
                <a:latin typeface="Segoe UI Light" panose="020B0502040204020203" pitchFamily="34" charset="0"/>
                <a:cs typeface="Segoe UI Light" panose="020B0502040204020203" pitchFamily="34" charset="0"/>
              </a:endParaRPr>
            </a:p>
          </p:txBody>
        </p:sp>
      </p:grpSp>
      <p:grpSp>
        <p:nvGrpSpPr>
          <p:cNvPr id="17" name="Group 16"/>
          <p:cNvGrpSpPr/>
          <p:nvPr/>
        </p:nvGrpSpPr>
        <p:grpSpPr>
          <a:xfrm>
            <a:off x="4004791" y="3750403"/>
            <a:ext cx="4667028" cy="1388266"/>
            <a:chOff x="8097236" y="3750487"/>
            <a:chExt cx="4668244" cy="1388628"/>
          </a:xfrm>
        </p:grpSpPr>
        <p:grpSp>
          <p:nvGrpSpPr>
            <p:cNvPr id="18" name="Group 17"/>
            <p:cNvGrpSpPr/>
            <p:nvPr/>
          </p:nvGrpSpPr>
          <p:grpSpPr>
            <a:xfrm>
              <a:off x="8097236" y="3750487"/>
              <a:ext cx="4668244" cy="1388628"/>
              <a:chOff x="8097236" y="3750487"/>
              <a:chExt cx="4668244" cy="1388628"/>
            </a:xfrm>
          </p:grpSpPr>
          <p:cxnSp>
            <p:nvCxnSpPr>
              <p:cNvPr id="20" name="Straight Connector 19"/>
              <p:cNvCxnSpPr/>
              <p:nvPr/>
            </p:nvCxnSpPr>
            <p:spPr>
              <a:xfrm>
                <a:off x="8097236" y="5139115"/>
                <a:ext cx="4094764" cy="0"/>
              </a:xfrm>
              <a:prstGeom prst="line">
                <a:avLst/>
              </a:prstGeom>
              <a:ln w="9525">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249298" y="3750487"/>
                <a:ext cx="2492813" cy="1145227"/>
              </a:xfrm>
              <a:prstGeom prst="rect">
                <a:avLst/>
              </a:prstGeom>
            </p:spPr>
            <p:txBody>
              <a:bodyPr wrap="square" anchor="ctr">
                <a:spAutoFit/>
              </a:bodyPr>
              <a:lstStyle/>
              <a:p>
                <a:pPr>
                  <a:lnSpc>
                    <a:spcPct val="95000"/>
                  </a:lnSpc>
                  <a:buSzPct val="90000"/>
                </a:pPr>
                <a:r>
                  <a:rPr lang="en-US" sz="7200" dirty="0" smtClean="0">
                    <a:solidFill>
                      <a:srgbClr val="00B0F0"/>
                    </a:solidFill>
                    <a:latin typeface="Segoe UI Light" panose="020B0502040204020203" pitchFamily="34" charset="0"/>
                    <a:cs typeface="Segoe UI Light" panose="020B0502040204020203" pitchFamily="34" charset="0"/>
                  </a:rPr>
                  <a:t>&gt;80%</a:t>
                </a:r>
                <a:endParaRPr lang="en-US" sz="7200" dirty="0">
                  <a:solidFill>
                    <a:srgbClr val="00B0F0"/>
                  </a:solidFill>
                  <a:latin typeface="Segoe UI Light" panose="020B0502040204020203" pitchFamily="34" charset="0"/>
                  <a:cs typeface="Segoe UI Light" panose="020B0502040204020203" pitchFamily="34" charset="0"/>
                </a:endParaRPr>
              </a:p>
            </p:txBody>
          </p:sp>
          <p:sp>
            <p:nvSpPr>
              <p:cNvPr id="22" name="Rectangle 21"/>
              <p:cNvSpPr/>
              <p:nvPr/>
            </p:nvSpPr>
            <p:spPr>
              <a:xfrm>
                <a:off x="10588995" y="3969617"/>
                <a:ext cx="2176485" cy="384821"/>
              </a:xfrm>
              <a:prstGeom prst="rect">
                <a:avLst/>
              </a:prstGeom>
            </p:spPr>
            <p:txBody>
              <a:bodyPr wrap="square" anchor="ctr">
                <a:spAutoFit/>
              </a:bodyPr>
              <a:lstStyle/>
              <a:p>
                <a:pPr>
                  <a:lnSpc>
                    <a:spcPct val="95000"/>
                  </a:lnSpc>
                  <a:buSzPct val="90000"/>
                </a:pPr>
                <a:r>
                  <a:rPr lang="en-US" sz="2000" smtClean="0">
                    <a:solidFill>
                      <a:srgbClr val="00B0F0"/>
                    </a:solidFill>
                    <a:latin typeface="+mj-lt"/>
                    <a:cs typeface="Segoe UI Light" panose="020B0502040204020203" pitchFamily="34" charset="0"/>
                  </a:rPr>
                  <a:t>Fortune 500</a:t>
                </a:r>
                <a:endParaRPr lang="en-US" sz="2800" dirty="0">
                  <a:solidFill>
                    <a:srgbClr val="00B0F0"/>
                  </a:solidFill>
                  <a:latin typeface="+mj-lt"/>
                  <a:cs typeface="Segoe UI Light" panose="020B0502040204020203" pitchFamily="34" charset="0"/>
                </a:endParaRPr>
              </a:p>
            </p:txBody>
          </p:sp>
        </p:grpSp>
        <p:sp>
          <p:nvSpPr>
            <p:cNvPr id="19" name="TextBox 18"/>
            <p:cNvSpPr txBox="1"/>
            <p:nvPr/>
          </p:nvSpPr>
          <p:spPr>
            <a:xfrm>
              <a:off x="10617567" y="4313736"/>
              <a:ext cx="1492298" cy="400110"/>
            </a:xfrm>
            <a:prstGeom prst="rect">
              <a:avLst/>
            </a:prstGeom>
            <a:noFill/>
          </p:spPr>
          <p:txBody>
            <a:bodyPr wrap="square" rtlCol="0">
              <a:spAutoFit/>
            </a:bodyPr>
            <a:lstStyle/>
            <a:p>
              <a:r>
                <a:rPr lang="en-US" sz="1999" dirty="0" smtClean="0">
                  <a:solidFill>
                    <a:srgbClr val="00B0F0"/>
                  </a:solidFill>
                  <a:latin typeface="+mj-lt"/>
                </a:rPr>
                <a:t>Use Azure</a:t>
              </a:r>
              <a:endParaRPr lang="en-US" sz="1999" dirty="0">
                <a:solidFill>
                  <a:srgbClr val="00B0F0"/>
                </a:solidFill>
                <a:latin typeface="+mj-lt"/>
              </a:endParaRPr>
            </a:p>
          </p:txBody>
        </p:sp>
      </p:grpSp>
      <p:grpSp>
        <p:nvGrpSpPr>
          <p:cNvPr id="23" name="Group 22"/>
          <p:cNvGrpSpPr/>
          <p:nvPr/>
        </p:nvGrpSpPr>
        <p:grpSpPr>
          <a:xfrm>
            <a:off x="4156814" y="5310919"/>
            <a:ext cx="3940811" cy="1261555"/>
            <a:chOff x="8249298" y="5311409"/>
            <a:chExt cx="3941838" cy="1261884"/>
          </a:xfrm>
        </p:grpSpPr>
        <p:sp>
          <p:nvSpPr>
            <p:cNvPr id="24" name="Rectangle 23"/>
            <p:cNvSpPr/>
            <p:nvPr/>
          </p:nvSpPr>
          <p:spPr>
            <a:xfrm>
              <a:off x="8249298" y="5311409"/>
              <a:ext cx="2492813" cy="1261884"/>
            </a:xfrm>
            <a:prstGeom prst="rect">
              <a:avLst/>
            </a:prstGeom>
          </p:spPr>
          <p:txBody>
            <a:bodyPr wrap="square" anchor="ctr">
              <a:spAutoFit/>
            </a:bodyPr>
            <a:lstStyle/>
            <a:p>
              <a:pPr>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&gt;13</a:t>
              </a:r>
            </a:p>
          </p:txBody>
        </p:sp>
        <p:sp>
          <p:nvSpPr>
            <p:cNvPr id="25" name="Rectangle 24"/>
            <p:cNvSpPr/>
            <p:nvPr/>
          </p:nvSpPr>
          <p:spPr>
            <a:xfrm>
              <a:off x="9910351" y="5530441"/>
              <a:ext cx="2176485" cy="501676"/>
            </a:xfrm>
            <a:prstGeom prst="rect">
              <a:avLst/>
            </a:prstGeom>
          </p:spPr>
          <p:txBody>
            <a:bodyPr wrap="square" anchor="ctr">
              <a:spAutoFit/>
            </a:bodyPr>
            <a:lstStyle/>
            <a:p>
              <a:pPr>
                <a:lnSpc>
                  <a:spcPct val="95000"/>
                </a:lnSpc>
                <a:buSzPct val="90000"/>
              </a:pPr>
              <a:r>
                <a:rPr lang="en-US" sz="2799" dirty="0">
                  <a:solidFill>
                    <a:srgbClr val="00B0F0"/>
                  </a:solidFill>
                  <a:latin typeface="+mj-lt"/>
                  <a:cs typeface="Segoe UI Light" panose="020B0502040204020203" pitchFamily="34" charset="0"/>
                </a:rPr>
                <a:t>BILLION</a:t>
              </a:r>
              <a:endParaRPr lang="en-US" sz="3599" dirty="0">
                <a:solidFill>
                  <a:srgbClr val="00B0F0"/>
                </a:solidFill>
                <a:latin typeface="+mj-lt"/>
                <a:cs typeface="Segoe UI Light" panose="020B0502040204020203" pitchFamily="34" charset="0"/>
              </a:endParaRPr>
            </a:p>
          </p:txBody>
        </p:sp>
        <p:sp>
          <p:nvSpPr>
            <p:cNvPr id="26" name="TextBox 25"/>
            <p:cNvSpPr txBox="1"/>
            <p:nvPr/>
          </p:nvSpPr>
          <p:spPr>
            <a:xfrm>
              <a:off x="9910351" y="5932986"/>
              <a:ext cx="2280785" cy="369428"/>
            </a:xfrm>
            <a:prstGeom prst="rect">
              <a:avLst/>
            </a:prstGeom>
            <a:noFill/>
          </p:spPr>
          <p:txBody>
            <a:bodyPr wrap="square" rtlCol="0">
              <a:spAutoFit/>
            </a:bodyPr>
            <a:lstStyle/>
            <a:p>
              <a:r>
                <a:rPr lang="en-US" dirty="0" smtClean="0">
                  <a:solidFill>
                    <a:srgbClr val="00B0F0"/>
                  </a:solidFill>
                  <a:latin typeface="+mj-lt"/>
                </a:rPr>
                <a:t>authentications/</a:t>
              </a:r>
              <a:r>
                <a:rPr lang="en-US" dirty="0" err="1" smtClean="0">
                  <a:solidFill>
                    <a:srgbClr val="00B0F0"/>
                  </a:solidFill>
                  <a:latin typeface="+mj-lt"/>
                </a:rPr>
                <a:t>wk</a:t>
              </a:r>
              <a:endParaRPr lang="en-US" dirty="0">
                <a:solidFill>
                  <a:srgbClr val="00B0F0"/>
                </a:solidFill>
                <a:latin typeface="+mj-lt"/>
              </a:endParaRPr>
            </a:p>
          </p:txBody>
        </p:sp>
      </p:grpSp>
      <p:grpSp>
        <p:nvGrpSpPr>
          <p:cNvPr id="27" name="Group 26"/>
          <p:cNvGrpSpPr/>
          <p:nvPr/>
        </p:nvGrpSpPr>
        <p:grpSpPr>
          <a:xfrm>
            <a:off x="-27106" y="5138670"/>
            <a:ext cx="4069002" cy="1616467"/>
            <a:chOff x="4064288" y="5139115"/>
            <a:chExt cx="4070062" cy="1616888"/>
          </a:xfrm>
        </p:grpSpPr>
        <p:sp>
          <p:nvSpPr>
            <p:cNvPr id="28" name="Rectangle 27"/>
            <p:cNvSpPr/>
            <p:nvPr/>
          </p:nvSpPr>
          <p:spPr>
            <a:xfrm>
              <a:off x="4409735" y="5376805"/>
              <a:ext cx="2026882" cy="1379198"/>
            </a:xfrm>
            <a:prstGeom prst="rect">
              <a:avLst/>
            </a:prstGeom>
          </p:spPr>
          <p:txBody>
            <a:bodyPr wrap="square" anchor="b">
              <a:spAutoFit/>
            </a:bodyPr>
            <a:lstStyle/>
            <a:p>
              <a:pPr algn="ctr">
                <a:lnSpc>
                  <a:spcPct val="95000"/>
                </a:lnSpc>
                <a:buSzPct val="90000"/>
              </a:pPr>
              <a:r>
                <a:rPr lang="en-US" sz="8800" spc="-294" smtClean="0">
                  <a:solidFill>
                    <a:srgbClr val="00B0F0"/>
                  </a:solidFill>
                  <a:latin typeface="Segoe UI Light" panose="020B0502040204020203" pitchFamily="34" charset="0"/>
                  <a:cs typeface="Segoe UI Light" panose="020B0502040204020203" pitchFamily="34" charset="0"/>
                </a:rPr>
                <a:t>&gt;1.5</a:t>
              </a:r>
              <a:endParaRPr lang="en-US" sz="8000" dirty="0">
                <a:solidFill>
                  <a:srgbClr val="00B0F0"/>
                </a:solidFill>
                <a:latin typeface="Segoe UI Light" panose="020B0502040204020203" pitchFamily="34" charset="0"/>
                <a:cs typeface="Segoe UI Light" panose="020B0502040204020203" pitchFamily="34" charset="0"/>
              </a:endParaRPr>
            </a:p>
          </p:txBody>
        </p:sp>
        <p:sp>
          <p:nvSpPr>
            <p:cNvPr id="29" name="Rectangle 28"/>
            <p:cNvSpPr/>
            <p:nvPr/>
          </p:nvSpPr>
          <p:spPr>
            <a:xfrm>
              <a:off x="6439978" y="5319228"/>
              <a:ext cx="1605153" cy="1378685"/>
            </a:xfrm>
            <a:prstGeom prst="rect">
              <a:avLst/>
            </a:prstGeom>
          </p:spPr>
          <p:txBody>
            <a:bodyPr wrap="none">
              <a:spAutoFit/>
            </a:bodyPr>
            <a:lstStyle/>
            <a:p>
              <a:pPr>
                <a:lnSpc>
                  <a:spcPct val="95000"/>
                </a:lnSpc>
                <a:buSzPct val="90000"/>
              </a:pPr>
              <a:r>
                <a:rPr lang="en-US" sz="2799" dirty="0" smtClean="0">
                  <a:solidFill>
                    <a:srgbClr val="00B0F0"/>
                  </a:solidFill>
                  <a:latin typeface="Segoe UI Light" panose="020B0502040204020203" pitchFamily="34" charset="0"/>
                  <a:cs typeface="Segoe UI Light" panose="020B0502040204020203" pitchFamily="34" charset="0"/>
                </a:rPr>
                <a:t>TRILLION</a:t>
              </a:r>
              <a:r>
                <a:rPr lang="en-US" sz="2799" dirty="0">
                  <a:solidFill>
                    <a:srgbClr val="00B0F0"/>
                  </a:solidFill>
                  <a:latin typeface="Segoe UI Light" panose="020B0502040204020203" pitchFamily="34" charset="0"/>
                  <a:cs typeface="Segoe UI Light" panose="020B0502040204020203" pitchFamily="34" charset="0"/>
                </a:rPr>
                <a:t/>
              </a:r>
              <a:br>
                <a:rPr lang="en-US" sz="2799" dirty="0">
                  <a:solidFill>
                    <a:srgbClr val="00B0F0"/>
                  </a:solidFill>
                  <a:latin typeface="Segoe UI Light" panose="020B0502040204020203" pitchFamily="34" charset="0"/>
                  <a:cs typeface="Segoe UI Light" panose="020B0502040204020203" pitchFamily="34" charset="0"/>
                </a:rPr>
              </a:br>
              <a:r>
                <a:rPr lang="en-US" sz="1999" dirty="0" smtClean="0">
                  <a:solidFill>
                    <a:srgbClr val="00B0F0"/>
                  </a:solidFill>
                  <a:latin typeface="Segoe UI Light" panose="020B0502040204020203" pitchFamily="34" charset="0"/>
                  <a:cs typeface="Segoe UI Light" panose="020B0502040204020203" pitchFamily="34" charset="0"/>
                </a:rPr>
                <a:t>messages/</a:t>
              </a:r>
              <a:r>
                <a:rPr lang="en-US" sz="1999" dirty="0" err="1" smtClean="0">
                  <a:solidFill>
                    <a:srgbClr val="00B0F0"/>
                  </a:solidFill>
                  <a:latin typeface="Segoe UI Light" panose="020B0502040204020203" pitchFamily="34" charset="0"/>
                  <a:cs typeface="Segoe UI Light" panose="020B0502040204020203" pitchFamily="34" charset="0"/>
                </a:rPr>
                <a:t>mo</a:t>
              </a:r>
              <a:r>
                <a:rPr lang="en-US" sz="1999" dirty="0" smtClean="0">
                  <a:solidFill>
                    <a:srgbClr val="00B0F0"/>
                  </a:solidFill>
                  <a:latin typeface="Segoe UI Light" panose="020B0502040204020203" pitchFamily="34" charset="0"/>
                  <a:cs typeface="Segoe UI Light" panose="020B0502040204020203" pitchFamily="34" charset="0"/>
                </a:rPr>
                <a:t/>
              </a:r>
              <a:br>
                <a:rPr lang="en-US" sz="1999" dirty="0" smtClean="0">
                  <a:solidFill>
                    <a:srgbClr val="00B0F0"/>
                  </a:solidFill>
                  <a:latin typeface="Segoe UI Light" panose="020B0502040204020203" pitchFamily="34" charset="0"/>
                  <a:cs typeface="Segoe UI Light" panose="020B0502040204020203" pitchFamily="34" charset="0"/>
                </a:rPr>
              </a:br>
              <a:r>
                <a:rPr lang="en-US" sz="1999" dirty="0" smtClean="0">
                  <a:solidFill>
                    <a:srgbClr val="00B0F0"/>
                  </a:solidFill>
                  <a:latin typeface="Segoe UI Light" panose="020B0502040204020203" pitchFamily="34" charset="0"/>
                  <a:cs typeface="Segoe UI Light" panose="020B0502040204020203" pitchFamily="34" charset="0"/>
                </a:rPr>
                <a:t>processed by</a:t>
              </a:r>
            </a:p>
            <a:p>
              <a:pPr>
                <a:lnSpc>
                  <a:spcPct val="95000"/>
                </a:lnSpc>
                <a:buSzPct val="90000"/>
              </a:pPr>
              <a:r>
                <a:rPr lang="en-US" sz="1999" dirty="0" smtClean="0">
                  <a:solidFill>
                    <a:srgbClr val="00B0F0"/>
                  </a:solidFill>
                  <a:latin typeface="Segoe UI Light" panose="020B0502040204020203" pitchFamily="34" charset="0"/>
                  <a:cs typeface="Segoe UI Light" panose="020B0502040204020203" pitchFamily="34" charset="0"/>
                </a:rPr>
                <a:t>Azure </a:t>
              </a:r>
              <a:r>
                <a:rPr lang="en-US" sz="1999" dirty="0" err="1" smtClean="0">
                  <a:solidFill>
                    <a:srgbClr val="00B0F0"/>
                  </a:solidFill>
                  <a:latin typeface="Segoe UI Light" panose="020B0502040204020203" pitchFamily="34" charset="0"/>
                  <a:cs typeface="Segoe UI Light" panose="020B0502040204020203" pitchFamily="34" charset="0"/>
                </a:rPr>
                <a:t>IoT</a:t>
              </a:r>
              <a:endParaRPr lang="en-US" sz="7198" dirty="0">
                <a:solidFill>
                  <a:srgbClr val="00B0F0"/>
                </a:solidFill>
                <a:latin typeface="Segoe UI Light" panose="020B0502040204020203" pitchFamily="34" charset="0"/>
                <a:cs typeface="Segoe UI Light" panose="020B0502040204020203" pitchFamily="34" charset="0"/>
              </a:endParaRPr>
            </a:p>
          </p:txBody>
        </p:sp>
        <p:cxnSp>
          <p:nvCxnSpPr>
            <p:cNvPr id="30" name="Straight Connector 29"/>
            <p:cNvCxnSpPr/>
            <p:nvPr/>
          </p:nvCxnSpPr>
          <p:spPr>
            <a:xfrm>
              <a:off x="4064288" y="5139115"/>
              <a:ext cx="4070062" cy="0"/>
            </a:xfrm>
            <a:prstGeom prst="line">
              <a:avLst/>
            </a:prstGeom>
            <a:ln w="9525">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8233731" y="3574548"/>
            <a:ext cx="3889403" cy="2927731"/>
            <a:chOff x="8235876" y="3574586"/>
            <a:chExt cx="3890416" cy="2928494"/>
          </a:xfrm>
        </p:grpSpPr>
        <p:grpSp>
          <p:nvGrpSpPr>
            <p:cNvPr id="32" name="Group 31"/>
            <p:cNvGrpSpPr/>
            <p:nvPr/>
          </p:nvGrpSpPr>
          <p:grpSpPr>
            <a:xfrm>
              <a:off x="8235876" y="3574586"/>
              <a:ext cx="3260699" cy="2928494"/>
              <a:chOff x="4443252" y="4012914"/>
              <a:chExt cx="3260699" cy="2928494"/>
            </a:xfrm>
          </p:grpSpPr>
          <p:sp>
            <p:nvSpPr>
              <p:cNvPr id="34" name="Rectangle 33"/>
              <p:cNvSpPr/>
              <p:nvPr/>
            </p:nvSpPr>
            <p:spPr>
              <a:xfrm>
                <a:off x="4443252" y="4012914"/>
                <a:ext cx="2238203" cy="2928494"/>
              </a:xfrm>
              <a:prstGeom prst="rect">
                <a:avLst/>
              </a:prstGeom>
            </p:spPr>
            <p:txBody>
              <a:bodyPr wrap="square" anchor="b">
                <a:spAutoFit/>
              </a:bodyPr>
              <a:lstStyle/>
              <a:p>
                <a:pPr>
                  <a:lnSpc>
                    <a:spcPct val="95000"/>
                  </a:lnSpc>
                  <a:buSzPct val="90000"/>
                </a:pPr>
                <a:r>
                  <a:rPr lang="en-US" sz="16195" spc="-3499" dirty="0">
                    <a:solidFill>
                      <a:srgbClr val="00B0F0"/>
                    </a:solidFill>
                    <a:latin typeface="Segoe UI Light" panose="020B0502040204020203" pitchFamily="34" charset="0"/>
                    <a:cs typeface="Segoe UI Light" panose="020B0502040204020203" pitchFamily="34" charset="0"/>
                  </a:rPr>
                  <a:t>&gt;</a:t>
                </a:r>
                <a:r>
                  <a:rPr lang="en-US" sz="19394" spc="-3499" dirty="0">
                    <a:solidFill>
                      <a:srgbClr val="00B0F0"/>
                    </a:solidFill>
                    <a:latin typeface="Segoe UI Light" panose="020B0502040204020203" pitchFamily="34" charset="0"/>
                    <a:cs typeface="Segoe UI Light" panose="020B0502040204020203" pitchFamily="34" charset="0"/>
                  </a:rPr>
                  <a:t>1</a:t>
                </a:r>
                <a:endParaRPr lang="en-US" sz="28691" spc="-3499" dirty="0">
                  <a:solidFill>
                    <a:srgbClr val="00B0F0"/>
                  </a:solidFill>
                  <a:latin typeface="Segoe UI Light" panose="020B0502040204020203" pitchFamily="34" charset="0"/>
                  <a:cs typeface="Segoe UI Light" panose="020B0502040204020203" pitchFamily="34" charset="0"/>
                </a:endParaRPr>
              </a:p>
            </p:txBody>
          </p:sp>
          <p:sp>
            <p:nvSpPr>
              <p:cNvPr id="35" name="Rectangle 34"/>
              <p:cNvSpPr/>
              <p:nvPr/>
            </p:nvSpPr>
            <p:spPr>
              <a:xfrm>
                <a:off x="6262156" y="4765275"/>
                <a:ext cx="1441795" cy="1554228"/>
              </a:xfrm>
              <a:prstGeom prst="rect">
                <a:avLst/>
              </a:prstGeom>
            </p:spPr>
            <p:txBody>
              <a:bodyPr wrap="none">
                <a:spAutoFit/>
              </a:bodyPr>
              <a:lstStyle/>
              <a:p>
                <a:pPr>
                  <a:lnSpc>
                    <a:spcPct val="95000"/>
                  </a:lnSpc>
                  <a:buSzPct val="90000"/>
                </a:pPr>
                <a:r>
                  <a:rPr lang="en-US" sz="2799" dirty="0">
                    <a:solidFill>
                      <a:srgbClr val="00B0F0"/>
                    </a:solidFill>
                    <a:latin typeface="Segoe UI Light" panose="020B0502040204020203" pitchFamily="34" charset="0"/>
                    <a:cs typeface="Segoe UI Light" panose="020B0502040204020203" pitchFamily="34" charset="0"/>
                  </a:rPr>
                  <a:t>MILLION</a:t>
                </a:r>
              </a:p>
              <a:p>
                <a:pPr>
                  <a:lnSpc>
                    <a:spcPct val="95000"/>
                  </a:lnSpc>
                  <a:buSzPct val="90000"/>
                </a:pPr>
                <a:endParaRPr lang="en-US" sz="7198" dirty="0">
                  <a:solidFill>
                    <a:srgbClr val="00B0F0"/>
                  </a:solidFill>
                  <a:latin typeface="Segoe UI Light" panose="020B0502040204020203" pitchFamily="34" charset="0"/>
                  <a:cs typeface="Segoe UI Light" panose="020B0502040204020203" pitchFamily="34" charset="0"/>
                </a:endParaRPr>
              </a:p>
            </p:txBody>
          </p:sp>
        </p:grpSp>
        <p:sp>
          <p:nvSpPr>
            <p:cNvPr id="33" name="TextBox 32"/>
            <p:cNvSpPr txBox="1"/>
            <p:nvPr/>
          </p:nvSpPr>
          <p:spPr>
            <a:xfrm>
              <a:off x="10066332" y="4786389"/>
              <a:ext cx="2059960" cy="1569148"/>
            </a:xfrm>
            <a:prstGeom prst="rect">
              <a:avLst/>
            </a:prstGeom>
            <a:noFill/>
          </p:spPr>
          <p:txBody>
            <a:bodyPr wrap="square" rtlCol="0">
              <a:spAutoFit/>
            </a:bodyPr>
            <a:lstStyle/>
            <a:p>
              <a:r>
                <a:rPr lang="en-US" sz="2399" dirty="0">
                  <a:solidFill>
                    <a:srgbClr val="00B0F0"/>
                  </a:solidFill>
                  <a:latin typeface="+mj-lt"/>
                </a:rPr>
                <a:t>Developers registered with Visual Studio Online</a:t>
              </a:r>
            </a:p>
          </p:txBody>
        </p:sp>
      </p:grpSp>
    </p:spTree>
    <p:extLst>
      <p:ext uri="{BB962C8B-B14F-4D97-AF65-F5344CB8AC3E}">
        <p14:creationId xmlns:p14="http://schemas.microsoft.com/office/powerpoint/2010/main" val="48209200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402193"/>
            <a:ext cx="11151917" cy="609398"/>
          </a:xfrm>
        </p:spPr>
        <p:txBody>
          <a:bodyPr vert="horz" lIns="91440" tIns="45720" rIns="91440" bIns="45720" rtlCol="0" anchor="ctr">
            <a:normAutofit fontScale="90000"/>
          </a:bodyPr>
          <a:lstStyle/>
          <a:p>
            <a:pPr algn="ctr" defTabSz="914400"/>
            <a:r>
              <a:rPr lang="en-US" sz="4400" dirty="0">
                <a:solidFill>
                  <a:schemeClr val="bg1"/>
                </a:solidFill>
                <a:latin typeface="+mj-lt"/>
                <a:ea typeface="+mj-ea"/>
                <a:cs typeface="+mj-cs"/>
              </a:rPr>
              <a:t>Azure </a:t>
            </a:r>
            <a:r>
              <a:rPr lang="en-US" sz="4400" dirty="0" smtClean="0">
                <a:solidFill>
                  <a:schemeClr val="bg1"/>
                </a:solidFill>
                <a:latin typeface="+mj-lt"/>
                <a:ea typeface="+mj-ea"/>
                <a:cs typeface="+mj-cs"/>
              </a:rPr>
              <a:t>Data Centers</a:t>
            </a:r>
            <a:endParaRPr lang="en-US" sz="4400" dirty="0">
              <a:solidFill>
                <a:schemeClr val="bg1"/>
              </a:solidFill>
              <a:latin typeface="+mj-lt"/>
              <a:ea typeface="+mj-ea"/>
              <a:cs typeface="+mj-cs"/>
            </a:endParaRPr>
          </a:p>
        </p:txBody>
      </p:sp>
      <p:grpSp>
        <p:nvGrpSpPr>
          <p:cNvPr id="127" name="Group 126"/>
          <p:cNvGrpSpPr/>
          <p:nvPr/>
        </p:nvGrpSpPr>
        <p:grpSpPr>
          <a:xfrm>
            <a:off x="11536" y="1494740"/>
            <a:ext cx="12180464" cy="5452972"/>
            <a:chOff x="4280" y="1458708"/>
            <a:chExt cx="12180464" cy="5452972"/>
          </a:xfrm>
        </p:grpSpPr>
        <p:pic>
          <p:nvPicPr>
            <p:cNvPr id="3" name="Picture 6" descr="\\server3\InternalBin\Resource DVD\DVD_ART36\Artwork_Imagery\Icons - Illustrations\Maps Globes\world map Transparent blue.png"/>
            <p:cNvPicPr>
              <a:picLocks noChangeAspect="1" noChangeArrowheads="1"/>
            </p:cNvPicPr>
            <p:nvPr/>
          </p:nvPicPr>
          <p:blipFill>
            <a:blip r:embed="rId3" cstate="print"/>
            <a:srcRect l="64535" r="-620"/>
            <a:stretch>
              <a:fillRect/>
            </a:stretch>
          </p:blipFill>
          <p:spPr bwMode="auto">
            <a:xfrm>
              <a:off x="7409646" y="2010072"/>
              <a:ext cx="4775098" cy="4901608"/>
            </a:xfrm>
            <a:prstGeom prst="rect">
              <a:avLst/>
            </a:prstGeom>
            <a:noFill/>
          </p:spPr>
        </p:pic>
        <p:pic>
          <p:nvPicPr>
            <p:cNvPr id="4" name="Picture 6" descr="\\server3\InternalBin\Resource DVD\DVD_ART36\Artwork_Imagery\Icons - Illustrations\Maps Globes\world map Transparent blue.png"/>
            <p:cNvPicPr>
              <a:picLocks noChangeAspect="1" noChangeArrowheads="1"/>
            </p:cNvPicPr>
            <p:nvPr/>
          </p:nvPicPr>
          <p:blipFill>
            <a:blip r:embed="rId3" cstate="print"/>
            <a:srcRect l="44968" r="35465"/>
            <a:stretch>
              <a:fillRect/>
            </a:stretch>
          </p:blipFill>
          <p:spPr bwMode="auto">
            <a:xfrm>
              <a:off x="4811009" y="2010072"/>
              <a:ext cx="2589023" cy="4901608"/>
            </a:xfrm>
            <a:prstGeom prst="rect">
              <a:avLst/>
            </a:prstGeom>
            <a:noFill/>
          </p:spPr>
        </p:pic>
        <p:pic>
          <p:nvPicPr>
            <p:cNvPr id="5" name="Picture 6" descr="\\server3\InternalBin\Resource DVD\DVD_ART36\Artwork_Imagery\Icons - Illustrations\Maps Globes\world map Transparent blue.png"/>
            <p:cNvPicPr>
              <a:picLocks noChangeAspect="1" noChangeArrowheads="1"/>
            </p:cNvPicPr>
            <p:nvPr/>
          </p:nvPicPr>
          <p:blipFill>
            <a:blip r:embed="rId3" cstate="print"/>
            <a:srcRect l="8430" r="55320"/>
            <a:stretch>
              <a:fillRect/>
            </a:stretch>
          </p:blipFill>
          <p:spPr bwMode="auto">
            <a:xfrm>
              <a:off x="4280" y="2000558"/>
              <a:ext cx="4795722" cy="4901608"/>
            </a:xfrm>
            <a:prstGeom prst="rect">
              <a:avLst/>
            </a:prstGeom>
            <a:noFill/>
          </p:spPr>
        </p:pic>
        <p:sp>
          <p:nvSpPr>
            <p:cNvPr id="6" name="TextBox 9"/>
            <p:cNvSpPr txBox="1">
              <a:spLocks noChangeArrowheads="1"/>
            </p:cNvSpPr>
            <p:nvPr/>
          </p:nvSpPr>
          <p:spPr bwMode="auto">
            <a:xfrm>
              <a:off x="122148" y="1458708"/>
              <a:ext cx="4677849" cy="405759"/>
            </a:xfrm>
            <a:prstGeom prst="rect">
              <a:avLst/>
            </a:prstGeom>
            <a:noFill/>
            <a:ln w="9525">
              <a:noFill/>
              <a:miter lim="800000"/>
              <a:headEnd/>
              <a:tailEnd/>
            </a:ln>
          </p:spPr>
          <p:txBody>
            <a:bodyPr wrap="square" lIns="91054" tIns="45531" rIns="91054" bIns="45531">
              <a:spAutoFit/>
            </a:bodyPr>
            <a:lstStyle/>
            <a:p>
              <a:pPr algn="ctr" defTabSz="1213798" eaLnBrk="0" hangingPunct="0"/>
              <a:r>
                <a:rPr lang="en-US" sz="1999" b="1" dirty="0">
                  <a:solidFill>
                    <a:srgbClr val="FFFFFF"/>
                  </a:solidFill>
                </a:rPr>
                <a:t>North America </a:t>
              </a:r>
            </a:p>
          </p:txBody>
        </p:sp>
        <p:sp>
          <p:nvSpPr>
            <p:cNvPr id="7" name="TextBox 8"/>
            <p:cNvSpPr txBox="1">
              <a:spLocks noChangeArrowheads="1"/>
            </p:cNvSpPr>
            <p:nvPr/>
          </p:nvSpPr>
          <p:spPr bwMode="auto">
            <a:xfrm>
              <a:off x="5625197" y="4328797"/>
              <a:ext cx="2047314" cy="468499"/>
            </a:xfrm>
            <a:prstGeom prst="rect">
              <a:avLst/>
            </a:prstGeom>
            <a:noFill/>
            <a:ln w="9525">
              <a:noFill/>
              <a:miter lim="800000"/>
              <a:headEnd/>
              <a:tailEnd/>
            </a:ln>
          </p:spPr>
          <p:txBody>
            <a:bodyPr wrap="square" lIns="91054" tIns="45531" rIns="91054" bIns="45531">
              <a:spAutoFit/>
            </a:bodyPr>
            <a:lstStyle/>
            <a:p>
              <a:pPr defTabSz="1213798" eaLnBrk="0" hangingPunct="0"/>
              <a:endParaRPr lang="en-US" sz="2399" b="1" dirty="0">
                <a:solidFill>
                  <a:srgbClr val="FFFFFF"/>
                </a:solidFill>
                <a:effectLst>
                  <a:outerShdw blurRad="38100" dist="38100" dir="2700000" algn="tl">
                    <a:srgbClr val="000000">
                      <a:alpha val="43137"/>
                    </a:srgbClr>
                  </a:outerShdw>
                </a:effectLst>
                <a:latin typeface="Segoe UI Light"/>
              </a:endParaRPr>
            </a:p>
          </p:txBody>
        </p:sp>
        <p:sp>
          <p:nvSpPr>
            <p:cNvPr id="8" name="TextBox 9"/>
            <p:cNvSpPr txBox="1">
              <a:spLocks noChangeArrowheads="1"/>
            </p:cNvSpPr>
            <p:nvPr/>
          </p:nvSpPr>
          <p:spPr bwMode="auto">
            <a:xfrm>
              <a:off x="4811103" y="1480048"/>
              <a:ext cx="2598543" cy="405759"/>
            </a:xfrm>
            <a:prstGeom prst="rect">
              <a:avLst/>
            </a:prstGeom>
            <a:noFill/>
            <a:ln w="9525">
              <a:noFill/>
              <a:miter lim="800000"/>
              <a:headEnd/>
              <a:tailEnd/>
            </a:ln>
          </p:spPr>
          <p:txBody>
            <a:bodyPr wrap="square" lIns="91054" tIns="45531" rIns="91054" bIns="45531">
              <a:spAutoFit/>
            </a:bodyPr>
            <a:lstStyle/>
            <a:p>
              <a:pPr algn="ctr" defTabSz="1213798" eaLnBrk="0" hangingPunct="0"/>
              <a:r>
                <a:rPr lang="en-US" sz="1999" b="1" dirty="0">
                  <a:solidFill>
                    <a:srgbClr val="FFFFFF"/>
                  </a:solidFill>
                </a:rPr>
                <a:t>Europe </a:t>
              </a:r>
            </a:p>
          </p:txBody>
        </p:sp>
        <p:sp>
          <p:nvSpPr>
            <p:cNvPr id="9" name="TextBox 9"/>
            <p:cNvSpPr txBox="1">
              <a:spLocks noChangeArrowheads="1"/>
            </p:cNvSpPr>
            <p:nvPr/>
          </p:nvSpPr>
          <p:spPr bwMode="auto">
            <a:xfrm>
              <a:off x="7409646" y="1497298"/>
              <a:ext cx="4775096" cy="405759"/>
            </a:xfrm>
            <a:prstGeom prst="rect">
              <a:avLst/>
            </a:prstGeom>
            <a:noFill/>
            <a:ln w="9525">
              <a:noFill/>
              <a:miter lim="800000"/>
              <a:headEnd/>
              <a:tailEnd/>
            </a:ln>
          </p:spPr>
          <p:txBody>
            <a:bodyPr wrap="square" lIns="91054" tIns="45531" rIns="91054" bIns="45531">
              <a:spAutoFit/>
            </a:bodyPr>
            <a:lstStyle/>
            <a:p>
              <a:pPr algn="ctr" defTabSz="1213798" eaLnBrk="0" hangingPunct="0"/>
              <a:r>
                <a:rPr lang="en-US" sz="1999" b="1" dirty="0">
                  <a:solidFill>
                    <a:srgbClr val="FFFFFF"/>
                  </a:solidFill>
                </a:rPr>
                <a:t>Asia Pacific </a:t>
              </a:r>
            </a:p>
          </p:txBody>
        </p:sp>
        <p:sp>
          <p:nvSpPr>
            <p:cNvPr id="10" name="TextBox 13"/>
            <p:cNvSpPr txBox="1">
              <a:spLocks noChangeArrowheads="1"/>
            </p:cNvSpPr>
            <p:nvPr/>
          </p:nvSpPr>
          <p:spPr bwMode="auto">
            <a:xfrm>
              <a:off x="1590643" y="4360017"/>
              <a:ext cx="994186" cy="257732"/>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077"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S Central US</a:t>
              </a:r>
            </a:p>
          </p:txBody>
        </p:sp>
        <p:grpSp>
          <p:nvGrpSpPr>
            <p:cNvPr id="11" name="Group 109"/>
            <p:cNvGrpSpPr/>
            <p:nvPr/>
          </p:nvGrpSpPr>
          <p:grpSpPr>
            <a:xfrm>
              <a:off x="1934602" y="4051068"/>
              <a:ext cx="382750" cy="275362"/>
              <a:chOff x="1933575" y="510402"/>
              <a:chExt cx="590550" cy="394473"/>
            </a:xfrm>
          </p:grpSpPr>
          <p:sp>
            <p:nvSpPr>
              <p:cNvPr id="12" name="Oval 1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3" name="Group 110"/>
              <p:cNvGrpSpPr/>
              <p:nvPr/>
            </p:nvGrpSpPr>
            <p:grpSpPr>
              <a:xfrm>
                <a:off x="2048154" y="510402"/>
                <a:ext cx="407419" cy="345058"/>
                <a:chOff x="-2293085" y="806266"/>
                <a:chExt cx="319677" cy="345058"/>
              </a:xfrm>
            </p:grpSpPr>
            <p:pic>
              <p:nvPicPr>
                <p:cNvPr id="1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6" name="Group 124"/>
            <p:cNvGrpSpPr/>
            <p:nvPr/>
          </p:nvGrpSpPr>
          <p:grpSpPr>
            <a:xfrm>
              <a:off x="5030160" y="3279657"/>
              <a:ext cx="371630" cy="293483"/>
              <a:chOff x="1933575" y="510402"/>
              <a:chExt cx="590550" cy="394473"/>
            </a:xfrm>
          </p:grpSpPr>
          <p:sp>
            <p:nvSpPr>
              <p:cNvPr id="17" name="Oval 1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8" name="Group 110"/>
              <p:cNvGrpSpPr/>
              <p:nvPr/>
            </p:nvGrpSpPr>
            <p:grpSpPr>
              <a:xfrm>
                <a:off x="2048154" y="510402"/>
                <a:ext cx="407419" cy="345058"/>
                <a:chOff x="-2293085" y="806266"/>
                <a:chExt cx="319677" cy="345058"/>
              </a:xfrm>
            </p:grpSpPr>
            <p:pic>
              <p:nvPicPr>
                <p:cNvPr id="1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21" name="TextBox 13"/>
            <p:cNvSpPr txBox="1">
              <a:spLocks noChangeArrowheads="1"/>
            </p:cNvSpPr>
            <p:nvPr/>
          </p:nvSpPr>
          <p:spPr bwMode="auto">
            <a:xfrm>
              <a:off x="6254644" y="3466637"/>
              <a:ext cx="893830" cy="26455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W. Europe</a:t>
              </a:r>
            </a:p>
          </p:txBody>
        </p:sp>
        <p:cxnSp>
          <p:nvCxnSpPr>
            <p:cNvPr id="22" name="Straight Connector 21"/>
            <p:cNvCxnSpPr/>
            <p:nvPr/>
          </p:nvCxnSpPr>
          <p:spPr>
            <a:xfrm>
              <a:off x="5880587" y="3529857"/>
              <a:ext cx="374056" cy="690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13"/>
            <p:cNvSpPr txBox="1">
              <a:spLocks noChangeArrowheads="1"/>
            </p:cNvSpPr>
            <p:nvPr/>
          </p:nvSpPr>
          <p:spPr bwMode="auto">
            <a:xfrm>
              <a:off x="1168560" y="3143672"/>
              <a:ext cx="1051732"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N. </a:t>
              </a:r>
              <a:r>
                <a:rPr lang="en-US" sz="1100" dirty="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Central US</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sp>
          <p:nvSpPr>
            <p:cNvPr id="24" name="TextBox 13"/>
            <p:cNvSpPr txBox="1">
              <a:spLocks noChangeArrowheads="1"/>
            </p:cNvSpPr>
            <p:nvPr/>
          </p:nvSpPr>
          <p:spPr bwMode="auto">
            <a:xfrm>
              <a:off x="5765507" y="2808989"/>
              <a:ext cx="851609" cy="26455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N. Europe</a:t>
              </a:r>
            </a:p>
          </p:txBody>
        </p:sp>
        <p:cxnSp>
          <p:nvCxnSpPr>
            <p:cNvPr id="25" name="Straight Connector 24"/>
            <p:cNvCxnSpPr/>
            <p:nvPr/>
          </p:nvCxnSpPr>
          <p:spPr>
            <a:xfrm flipV="1">
              <a:off x="5287975" y="2941268"/>
              <a:ext cx="477532" cy="41883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13"/>
            <p:cNvSpPr txBox="1">
              <a:spLocks noChangeArrowheads="1"/>
            </p:cNvSpPr>
            <p:nvPr/>
          </p:nvSpPr>
          <p:spPr bwMode="auto">
            <a:xfrm>
              <a:off x="9769715" y="4751454"/>
              <a:ext cx="794216"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S.E. </a:t>
              </a:r>
              <a:r>
                <a:rPr lang="en-US" sz="1100" dirty="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Asia  </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27" name="Straight Connector 26"/>
            <p:cNvCxnSpPr/>
            <p:nvPr/>
          </p:nvCxnSpPr>
          <p:spPr>
            <a:xfrm>
              <a:off x="9147285" y="4885412"/>
              <a:ext cx="644967" cy="8159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13"/>
            <p:cNvSpPr txBox="1">
              <a:spLocks noChangeArrowheads="1"/>
            </p:cNvSpPr>
            <p:nvPr/>
          </p:nvSpPr>
          <p:spPr bwMode="auto">
            <a:xfrm>
              <a:off x="9866965" y="4284095"/>
              <a:ext cx="675391"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E. </a:t>
              </a:r>
              <a:r>
                <a:rPr lang="en-US" sz="1100" dirty="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Asia</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29" name="Straight Connector 28"/>
            <p:cNvCxnSpPr/>
            <p:nvPr/>
          </p:nvCxnSpPr>
          <p:spPr>
            <a:xfrm flipV="1">
              <a:off x="9602509" y="4516872"/>
              <a:ext cx="320745" cy="465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Group 129"/>
            <p:cNvGrpSpPr/>
            <p:nvPr/>
          </p:nvGrpSpPr>
          <p:grpSpPr>
            <a:xfrm>
              <a:off x="5468809" y="3357037"/>
              <a:ext cx="411778" cy="243324"/>
              <a:chOff x="1933575" y="510402"/>
              <a:chExt cx="590550" cy="394473"/>
            </a:xfrm>
          </p:grpSpPr>
          <p:sp>
            <p:nvSpPr>
              <p:cNvPr id="31" name="Oval 30"/>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32" name="Group 110"/>
              <p:cNvGrpSpPr/>
              <p:nvPr/>
            </p:nvGrpSpPr>
            <p:grpSpPr>
              <a:xfrm>
                <a:off x="2048154" y="510402"/>
                <a:ext cx="407419" cy="345058"/>
                <a:chOff x="-2293085" y="806266"/>
                <a:chExt cx="319677" cy="345058"/>
              </a:xfrm>
            </p:grpSpPr>
            <p:pic>
              <p:nvPicPr>
                <p:cNvPr id="33"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34"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41" name="TextBox 13"/>
            <p:cNvSpPr txBox="1">
              <a:spLocks noChangeArrowheads="1"/>
            </p:cNvSpPr>
            <p:nvPr/>
          </p:nvSpPr>
          <p:spPr bwMode="auto">
            <a:xfrm>
              <a:off x="3045240" y="3799560"/>
              <a:ext cx="911219" cy="26455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East US</a:t>
              </a:r>
            </a:p>
          </p:txBody>
        </p:sp>
        <p:sp>
          <p:nvSpPr>
            <p:cNvPr id="42" name="TextBox 13"/>
            <p:cNvSpPr txBox="1">
              <a:spLocks noChangeArrowheads="1"/>
            </p:cNvSpPr>
            <p:nvPr/>
          </p:nvSpPr>
          <p:spPr bwMode="auto">
            <a:xfrm>
              <a:off x="551035" y="3781555"/>
              <a:ext cx="739648" cy="26118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West US</a:t>
              </a:r>
            </a:p>
          </p:txBody>
        </p:sp>
        <p:grpSp>
          <p:nvGrpSpPr>
            <p:cNvPr id="43" name="Group 117"/>
            <p:cNvGrpSpPr/>
            <p:nvPr/>
          </p:nvGrpSpPr>
          <p:grpSpPr>
            <a:xfrm>
              <a:off x="3404869" y="5461715"/>
              <a:ext cx="412327" cy="247143"/>
              <a:chOff x="1933575" y="510402"/>
              <a:chExt cx="590550" cy="394473"/>
            </a:xfrm>
          </p:grpSpPr>
          <p:sp>
            <p:nvSpPr>
              <p:cNvPr id="44" name="Oval 43"/>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45" name="Group 110"/>
              <p:cNvGrpSpPr/>
              <p:nvPr/>
            </p:nvGrpSpPr>
            <p:grpSpPr>
              <a:xfrm>
                <a:off x="2048154" y="510402"/>
                <a:ext cx="407419" cy="345058"/>
                <a:chOff x="-2293085" y="806266"/>
                <a:chExt cx="319677" cy="345058"/>
              </a:xfrm>
            </p:grpSpPr>
            <p:pic>
              <p:nvPicPr>
                <p:cNvPr id="46"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47"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48" name="TextBox 13"/>
            <p:cNvSpPr txBox="1">
              <a:spLocks noChangeArrowheads="1"/>
            </p:cNvSpPr>
            <p:nvPr/>
          </p:nvSpPr>
          <p:spPr bwMode="auto">
            <a:xfrm>
              <a:off x="3052782" y="5072839"/>
              <a:ext cx="942235" cy="26118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Brazil South</a:t>
              </a:r>
            </a:p>
          </p:txBody>
        </p:sp>
        <p:sp>
          <p:nvSpPr>
            <p:cNvPr id="49" name="TextBox 13"/>
            <p:cNvSpPr txBox="1">
              <a:spLocks noChangeArrowheads="1"/>
            </p:cNvSpPr>
            <p:nvPr/>
          </p:nvSpPr>
          <p:spPr bwMode="auto">
            <a:xfrm>
              <a:off x="9092575" y="3347199"/>
              <a:ext cx="1010350"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Japan </a:t>
              </a:r>
              <a:r>
                <a:rPr lang="en-US" sz="110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West</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sp>
          <p:nvSpPr>
            <p:cNvPr id="50" name="TextBox 13"/>
            <p:cNvSpPr txBox="1">
              <a:spLocks noChangeArrowheads="1"/>
            </p:cNvSpPr>
            <p:nvPr/>
          </p:nvSpPr>
          <p:spPr bwMode="auto">
            <a:xfrm>
              <a:off x="10802308" y="3690439"/>
              <a:ext cx="950045"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Japan </a:t>
              </a:r>
              <a:r>
                <a:rPr lang="en-US" sz="110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East</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51" name="Straight Connector 50"/>
            <p:cNvCxnSpPr>
              <a:endCxn id="78" idx="2"/>
            </p:cNvCxnSpPr>
            <p:nvPr/>
          </p:nvCxnSpPr>
          <p:spPr>
            <a:xfrm>
              <a:off x="3336407" y="5390264"/>
              <a:ext cx="68464" cy="24698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120" idx="1"/>
            </p:cNvCxnSpPr>
            <p:nvPr/>
          </p:nvCxnSpPr>
          <p:spPr>
            <a:xfrm>
              <a:off x="10535002" y="3744293"/>
              <a:ext cx="277253" cy="11168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9527861" y="3610953"/>
              <a:ext cx="284255" cy="43192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13"/>
            <p:cNvSpPr txBox="1">
              <a:spLocks noChangeArrowheads="1"/>
            </p:cNvSpPr>
            <p:nvPr/>
          </p:nvSpPr>
          <p:spPr bwMode="auto">
            <a:xfrm>
              <a:off x="8118879" y="3693857"/>
              <a:ext cx="1111316" cy="264531"/>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China North</a:t>
              </a:r>
            </a:p>
          </p:txBody>
        </p:sp>
        <p:cxnSp>
          <p:nvCxnSpPr>
            <p:cNvPr id="55" name="Straight Connector 54"/>
            <p:cNvCxnSpPr/>
            <p:nvPr/>
          </p:nvCxnSpPr>
          <p:spPr>
            <a:xfrm>
              <a:off x="8802121" y="3909169"/>
              <a:ext cx="252491" cy="22153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13"/>
            <p:cNvSpPr txBox="1">
              <a:spLocks noChangeArrowheads="1"/>
            </p:cNvSpPr>
            <p:nvPr/>
          </p:nvSpPr>
          <p:spPr bwMode="auto">
            <a:xfrm>
              <a:off x="7920639" y="4100148"/>
              <a:ext cx="954898" cy="264531"/>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China South</a:t>
              </a:r>
            </a:p>
          </p:txBody>
        </p:sp>
        <p:cxnSp>
          <p:nvCxnSpPr>
            <p:cNvPr id="57" name="Straight Connector 56"/>
            <p:cNvCxnSpPr/>
            <p:nvPr/>
          </p:nvCxnSpPr>
          <p:spPr>
            <a:xfrm flipV="1">
              <a:off x="8847251" y="4306485"/>
              <a:ext cx="271728" cy="2975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13"/>
            <p:cNvSpPr txBox="1">
              <a:spLocks noChangeArrowheads="1"/>
            </p:cNvSpPr>
            <p:nvPr/>
          </p:nvSpPr>
          <p:spPr bwMode="auto">
            <a:xfrm>
              <a:off x="10922642" y="5480915"/>
              <a:ext cx="1145532" cy="26455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Australia East</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59" name="Straight Connector 58"/>
            <p:cNvCxnSpPr/>
            <p:nvPr/>
          </p:nvCxnSpPr>
          <p:spPr>
            <a:xfrm flipV="1">
              <a:off x="10647990" y="5613194"/>
              <a:ext cx="274653" cy="3591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13"/>
            <p:cNvSpPr txBox="1">
              <a:spLocks noChangeArrowheads="1"/>
            </p:cNvSpPr>
            <p:nvPr/>
          </p:nvSpPr>
          <p:spPr bwMode="auto">
            <a:xfrm>
              <a:off x="3040240" y="4092920"/>
              <a:ext cx="917120" cy="26455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East US 2</a:t>
              </a:r>
            </a:p>
          </p:txBody>
        </p:sp>
        <p:grpSp>
          <p:nvGrpSpPr>
            <p:cNvPr id="61" name="Group 109"/>
            <p:cNvGrpSpPr/>
            <p:nvPr/>
          </p:nvGrpSpPr>
          <p:grpSpPr>
            <a:xfrm>
              <a:off x="2307873" y="3649562"/>
              <a:ext cx="382750" cy="275362"/>
              <a:chOff x="1933575" y="510402"/>
              <a:chExt cx="590550" cy="394473"/>
            </a:xfrm>
          </p:grpSpPr>
          <p:sp>
            <p:nvSpPr>
              <p:cNvPr id="62" name="Oval 6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63" name="Group 110"/>
              <p:cNvGrpSpPr/>
              <p:nvPr/>
            </p:nvGrpSpPr>
            <p:grpSpPr>
              <a:xfrm>
                <a:off x="2048154" y="510402"/>
                <a:ext cx="407419" cy="345058"/>
                <a:chOff x="-2293085" y="806266"/>
                <a:chExt cx="319677" cy="345058"/>
              </a:xfrm>
            </p:grpSpPr>
            <p:pic>
              <p:nvPicPr>
                <p:cNvPr id="6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6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66" name="Group 109"/>
            <p:cNvGrpSpPr/>
            <p:nvPr/>
          </p:nvGrpSpPr>
          <p:grpSpPr>
            <a:xfrm>
              <a:off x="2139582" y="3748814"/>
              <a:ext cx="382750" cy="275362"/>
              <a:chOff x="1933575" y="510402"/>
              <a:chExt cx="590550" cy="394473"/>
            </a:xfrm>
          </p:grpSpPr>
          <p:sp>
            <p:nvSpPr>
              <p:cNvPr id="67" name="Oval 6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68" name="Group 110"/>
              <p:cNvGrpSpPr/>
              <p:nvPr/>
            </p:nvGrpSpPr>
            <p:grpSpPr>
              <a:xfrm>
                <a:off x="2048154" y="510402"/>
                <a:ext cx="407419" cy="345058"/>
                <a:chOff x="-2293085" y="806266"/>
                <a:chExt cx="319677" cy="345058"/>
              </a:xfrm>
            </p:grpSpPr>
            <p:pic>
              <p:nvPicPr>
                <p:cNvPr id="6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7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71" name="Group 109"/>
            <p:cNvGrpSpPr/>
            <p:nvPr/>
          </p:nvGrpSpPr>
          <p:grpSpPr>
            <a:xfrm>
              <a:off x="2751535" y="3718228"/>
              <a:ext cx="382750" cy="275362"/>
              <a:chOff x="1933575" y="510402"/>
              <a:chExt cx="590550" cy="394473"/>
            </a:xfrm>
          </p:grpSpPr>
          <p:sp>
            <p:nvSpPr>
              <p:cNvPr id="72" name="Oval 7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73" name="Group 110"/>
              <p:cNvGrpSpPr/>
              <p:nvPr/>
            </p:nvGrpSpPr>
            <p:grpSpPr>
              <a:xfrm>
                <a:off x="2048154" y="510402"/>
                <a:ext cx="407419" cy="345058"/>
                <a:chOff x="-2293085" y="806266"/>
                <a:chExt cx="319677" cy="345058"/>
              </a:xfrm>
            </p:grpSpPr>
            <p:pic>
              <p:nvPicPr>
                <p:cNvPr id="7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7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76" name="Group 109"/>
            <p:cNvGrpSpPr/>
            <p:nvPr/>
          </p:nvGrpSpPr>
          <p:grpSpPr>
            <a:xfrm>
              <a:off x="2632612" y="3824297"/>
              <a:ext cx="382750" cy="275362"/>
              <a:chOff x="1933575" y="510402"/>
              <a:chExt cx="590550" cy="394473"/>
            </a:xfrm>
          </p:grpSpPr>
          <p:sp>
            <p:nvSpPr>
              <p:cNvPr id="77" name="Oval 7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78" name="Group 110"/>
              <p:cNvGrpSpPr/>
              <p:nvPr/>
            </p:nvGrpSpPr>
            <p:grpSpPr>
              <a:xfrm>
                <a:off x="2048154" y="510402"/>
                <a:ext cx="407419" cy="345058"/>
                <a:chOff x="-2293085" y="806266"/>
                <a:chExt cx="319677" cy="345058"/>
              </a:xfrm>
            </p:grpSpPr>
            <p:pic>
              <p:nvPicPr>
                <p:cNvPr id="7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8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81" name="Group 109"/>
            <p:cNvGrpSpPr/>
            <p:nvPr/>
          </p:nvGrpSpPr>
          <p:grpSpPr>
            <a:xfrm>
              <a:off x="1362251" y="3442867"/>
              <a:ext cx="1626455" cy="561923"/>
              <a:chOff x="1933575" y="99885"/>
              <a:chExt cx="2509479" cy="804990"/>
            </a:xfrm>
          </p:grpSpPr>
          <p:sp>
            <p:nvSpPr>
              <p:cNvPr id="82" name="Oval 8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83" name="Group 110"/>
              <p:cNvGrpSpPr/>
              <p:nvPr/>
            </p:nvGrpSpPr>
            <p:grpSpPr>
              <a:xfrm>
                <a:off x="2048154" y="99885"/>
                <a:ext cx="2326348" cy="755575"/>
                <a:chOff x="-2293085" y="395749"/>
                <a:chExt cx="1825344" cy="755575"/>
              </a:xfrm>
            </p:grpSpPr>
            <p:pic>
              <p:nvPicPr>
                <p:cNvPr id="8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8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pic>
              <p:nvPicPr>
                <p:cNvPr id="158" name="Picture 29" descr="Server"/>
                <p:cNvPicPr>
                  <a:picLocks noChangeAspect="1" noChangeArrowheads="1"/>
                </p:cNvPicPr>
                <p:nvPr/>
              </p:nvPicPr>
              <p:blipFill>
                <a:blip r:embed="rId4" cstate="print"/>
                <a:stretch>
                  <a:fillRect/>
                </a:stretch>
              </p:blipFill>
              <p:spPr bwMode="auto">
                <a:xfrm>
                  <a:off x="-1471895" y="442717"/>
                  <a:ext cx="170059" cy="336682"/>
                </a:xfrm>
                <a:prstGeom prst="rect">
                  <a:avLst/>
                </a:prstGeom>
                <a:noFill/>
                <a:ln>
                  <a:noFill/>
                </a:ln>
              </p:spPr>
            </p:pic>
            <p:pic>
              <p:nvPicPr>
                <p:cNvPr id="159"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1328463" y="550850"/>
                  <a:ext cx="176243" cy="236924"/>
                </a:xfrm>
                <a:prstGeom prst="rect">
                  <a:avLst/>
                </a:prstGeom>
                <a:noFill/>
                <a:ln>
                  <a:noFill/>
                </a:ln>
              </p:spPr>
            </p:pic>
            <p:pic>
              <p:nvPicPr>
                <p:cNvPr id="163" name="Picture 29" descr="Server"/>
                <p:cNvPicPr>
                  <a:picLocks noChangeAspect="1" noChangeArrowheads="1"/>
                </p:cNvPicPr>
                <p:nvPr/>
              </p:nvPicPr>
              <p:blipFill>
                <a:blip r:embed="rId4" cstate="print"/>
                <a:stretch>
                  <a:fillRect/>
                </a:stretch>
              </p:blipFill>
              <p:spPr bwMode="auto">
                <a:xfrm>
                  <a:off x="-787417" y="395749"/>
                  <a:ext cx="170058" cy="336682"/>
                </a:xfrm>
                <a:prstGeom prst="rect">
                  <a:avLst/>
                </a:prstGeom>
                <a:noFill/>
                <a:ln>
                  <a:noFill/>
                </a:ln>
              </p:spPr>
            </p:pic>
            <p:pic>
              <p:nvPicPr>
                <p:cNvPr id="164"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643984" y="503882"/>
                  <a:ext cx="176243" cy="236924"/>
                </a:xfrm>
                <a:prstGeom prst="rect">
                  <a:avLst/>
                </a:prstGeom>
                <a:noFill/>
                <a:ln>
                  <a:noFill/>
                </a:ln>
              </p:spPr>
            </p:pic>
          </p:grpSp>
          <p:sp>
            <p:nvSpPr>
              <p:cNvPr id="157" name="Oval 156"/>
              <p:cNvSpPr/>
              <p:nvPr/>
            </p:nvSpPr>
            <p:spPr bwMode="auto">
              <a:xfrm>
                <a:off x="2980156" y="31272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sp>
            <p:nvSpPr>
              <p:cNvPr id="165" name="Oval 164"/>
              <p:cNvSpPr/>
              <p:nvPr/>
            </p:nvSpPr>
            <p:spPr bwMode="auto">
              <a:xfrm>
                <a:off x="3852504" y="265756"/>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grpSp>
          <p:nvGrpSpPr>
            <p:cNvPr id="86" name="Group 109"/>
            <p:cNvGrpSpPr/>
            <p:nvPr/>
          </p:nvGrpSpPr>
          <p:grpSpPr>
            <a:xfrm>
              <a:off x="8820588" y="4633419"/>
              <a:ext cx="382750" cy="275362"/>
              <a:chOff x="1933575" y="510402"/>
              <a:chExt cx="590550" cy="394473"/>
            </a:xfrm>
          </p:grpSpPr>
          <p:sp>
            <p:nvSpPr>
              <p:cNvPr id="87" name="Oval 8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88" name="Group 110"/>
              <p:cNvGrpSpPr/>
              <p:nvPr/>
            </p:nvGrpSpPr>
            <p:grpSpPr>
              <a:xfrm>
                <a:off x="2048154" y="510402"/>
                <a:ext cx="407419" cy="345058"/>
                <a:chOff x="-2293085" y="806266"/>
                <a:chExt cx="319677" cy="345058"/>
              </a:xfrm>
            </p:grpSpPr>
            <p:pic>
              <p:nvPicPr>
                <p:cNvPr id="8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9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91" name="Group 109"/>
            <p:cNvGrpSpPr/>
            <p:nvPr/>
          </p:nvGrpSpPr>
          <p:grpSpPr>
            <a:xfrm>
              <a:off x="9203336" y="4325954"/>
              <a:ext cx="382750" cy="275362"/>
              <a:chOff x="1933575" y="510402"/>
              <a:chExt cx="590550" cy="394473"/>
            </a:xfrm>
          </p:grpSpPr>
          <p:sp>
            <p:nvSpPr>
              <p:cNvPr id="92" name="Oval 9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93" name="Group 110"/>
              <p:cNvGrpSpPr/>
              <p:nvPr/>
            </p:nvGrpSpPr>
            <p:grpSpPr>
              <a:xfrm>
                <a:off x="2048154" y="510402"/>
                <a:ext cx="407419" cy="345058"/>
                <a:chOff x="-2293085" y="806266"/>
                <a:chExt cx="319677" cy="345058"/>
              </a:xfrm>
            </p:grpSpPr>
            <p:pic>
              <p:nvPicPr>
                <p:cNvPr id="9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9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96" name="Group 109"/>
            <p:cNvGrpSpPr/>
            <p:nvPr/>
          </p:nvGrpSpPr>
          <p:grpSpPr>
            <a:xfrm>
              <a:off x="9118977" y="4110910"/>
              <a:ext cx="382750" cy="275362"/>
              <a:chOff x="1933575" y="510402"/>
              <a:chExt cx="590550" cy="394473"/>
            </a:xfrm>
          </p:grpSpPr>
          <p:sp>
            <p:nvSpPr>
              <p:cNvPr id="97" name="Oval 9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98" name="Group 110"/>
              <p:cNvGrpSpPr/>
              <p:nvPr/>
            </p:nvGrpSpPr>
            <p:grpSpPr>
              <a:xfrm>
                <a:off x="2048154" y="510402"/>
                <a:ext cx="407419" cy="345058"/>
                <a:chOff x="-2293085" y="806266"/>
                <a:chExt cx="319677" cy="345058"/>
              </a:xfrm>
            </p:grpSpPr>
            <p:pic>
              <p:nvPicPr>
                <p:cNvPr id="9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0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01" name="Group 109"/>
            <p:cNvGrpSpPr/>
            <p:nvPr/>
          </p:nvGrpSpPr>
          <p:grpSpPr>
            <a:xfrm>
              <a:off x="8998559" y="3991546"/>
              <a:ext cx="382750" cy="275362"/>
              <a:chOff x="1933575" y="510402"/>
              <a:chExt cx="590550" cy="394473"/>
            </a:xfrm>
          </p:grpSpPr>
          <p:sp>
            <p:nvSpPr>
              <p:cNvPr id="102" name="Oval 10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03" name="Group 110"/>
              <p:cNvGrpSpPr/>
              <p:nvPr/>
            </p:nvGrpSpPr>
            <p:grpSpPr>
              <a:xfrm>
                <a:off x="2048154" y="510402"/>
                <a:ext cx="407419" cy="345058"/>
                <a:chOff x="-2293085" y="806266"/>
                <a:chExt cx="319677" cy="345058"/>
              </a:xfrm>
            </p:grpSpPr>
            <p:pic>
              <p:nvPicPr>
                <p:cNvPr id="10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0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06" name="Group 109"/>
            <p:cNvGrpSpPr/>
            <p:nvPr/>
          </p:nvGrpSpPr>
          <p:grpSpPr>
            <a:xfrm>
              <a:off x="9737853" y="3925370"/>
              <a:ext cx="382750" cy="275362"/>
              <a:chOff x="1933575" y="510402"/>
              <a:chExt cx="590550" cy="394473"/>
            </a:xfrm>
          </p:grpSpPr>
          <p:sp>
            <p:nvSpPr>
              <p:cNvPr id="107" name="Oval 10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08" name="Group 110"/>
              <p:cNvGrpSpPr/>
              <p:nvPr/>
            </p:nvGrpSpPr>
            <p:grpSpPr>
              <a:xfrm>
                <a:off x="2048154" y="510402"/>
                <a:ext cx="407419" cy="345058"/>
                <a:chOff x="-2293085" y="806266"/>
                <a:chExt cx="319677" cy="345058"/>
              </a:xfrm>
            </p:grpSpPr>
            <p:pic>
              <p:nvPicPr>
                <p:cNvPr id="10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1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11" name="Group 110"/>
            <p:cNvGrpSpPr/>
            <p:nvPr/>
          </p:nvGrpSpPr>
          <p:grpSpPr>
            <a:xfrm>
              <a:off x="10152251" y="3548720"/>
              <a:ext cx="382750" cy="275362"/>
              <a:chOff x="1933575" y="510402"/>
              <a:chExt cx="590550" cy="394473"/>
            </a:xfrm>
          </p:grpSpPr>
          <p:sp>
            <p:nvSpPr>
              <p:cNvPr id="112" name="Oval 11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13" name="Group 110"/>
              <p:cNvGrpSpPr/>
              <p:nvPr/>
            </p:nvGrpSpPr>
            <p:grpSpPr>
              <a:xfrm>
                <a:off x="2048154" y="510402"/>
                <a:ext cx="407419" cy="345058"/>
                <a:chOff x="-2293085" y="806266"/>
                <a:chExt cx="319677" cy="345058"/>
              </a:xfrm>
            </p:grpSpPr>
            <p:pic>
              <p:nvPicPr>
                <p:cNvPr id="11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1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16" name="Group 109"/>
            <p:cNvGrpSpPr/>
            <p:nvPr/>
          </p:nvGrpSpPr>
          <p:grpSpPr>
            <a:xfrm>
              <a:off x="10265240" y="5776814"/>
              <a:ext cx="382750" cy="275362"/>
              <a:chOff x="1933575" y="510402"/>
              <a:chExt cx="590550" cy="394473"/>
            </a:xfrm>
          </p:grpSpPr>
          <p:sp>
            <p:nvSpPr>
              <p:cNvPr id="117" name="Oval 11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18" name="Group 110"/>
              <p:cNvGrpSpPr/>
              <p:nvPr/>
            </p:nvGrpSpPr>
            <p:grpSpPr>
              <a:xfrm>
                <a:off x="2048154" y="510402"/>
                <a:ext cx="407419" cy="345058"/>
                <a:chOff x="-2293085" y="806266"/>
                <a:chExt cx="319677" cy="345058"/>
              </a:xfrm>
            </p:grpSpPr>
            <p:pic>
              <p:nvPicPr>
                <p:cNvPr id="11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2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21" name="Group 109"/>
            <p:cNvGrpSpPr/>
            <p:nvPr/>
          </p:nvGrpSpPr>
          <p:grpSpPr>
            <a:xfrm>
              <a:off x="9937709" y="5977149"/>
              <a:ext cx="382750" cy="275362"/>
              <a:chOff x="1933575" y="510402"/>
              <a:chExt cx="590550" cy="394473"/>
            </a:xfrm>
          </p:grpSpPr>
          <p:sp>
            <p:nvSpPr>
              <p:cNvPr id="122" name="Oval 12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23" name="Group 110"/>
              <p:cNvGrpSpPr/>
              <p:nvPr/>
            </p:nvGrpSpPr>
            <p:grpSpPr>
              <a:xfrm>
                <a:off x="2048154" y="510402"/>
                <a:ext cx="407419" cy="345058"/>
                <a:chOff x="-2293085" y="806266"/>
                <a:chExt cx="319677" cy="345058"/>
              </a:xfrm>
            </p:grpSpPr>
            <p:pic>
              <p:nvPicPr>
                <p:cNvPr id="12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2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126" name="TextBox 13"/>
            <p:cNvSpPr txBox="1">
              <a:spLocks noChangeArrowheads="1"/>
            </p:cNvSpPr>
            <p:nvPr/>
          </p:nvSpPr>
          <p:spPr bwMode="auto">
            <a:xfrm>
              <a:off x="1166437" y="3453783"/>
              <a:ext cx="932196"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Central US</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sp>
          <p:nvSpPr>
            <p:cNvPr id="166" name="TextBox 13"/>
            <p:cNvSpPr txBox="1">
              <a:spLocks noChangeArrowheads="1"/>
            </p:cNvSpPr>
            <p:nvPr/>
          </p:nvSpPr>
          <p:spPr bwMode="auto">
            <a:xfrm>
              <a:off x="2929401" y="3251725"/>
              <a:ext cx="1065615"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East Canada</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sp>
          <p:nvSpPr>
            <p:cNvPr id="167" name="TextBox 13"/>
            <p:cNvSpPr txBox="1">
              <a:spLocks noChangeArrowheads="1"/>
            </p:cNvSpPr>
            <p:nvPr/>
          </p:nvSpPr>
          <p:spPr bwMode="auto">
            <a:xfrm>
              <a:off x="2269612" y="2943275"/>
              <a:ext cx="1247485"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Central Canada</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grpSp>
      <p:grpSp>
        <p:nvGrpSpPr>
          <p:cNvPr id="132" name="Group 131"/>
          <p:cNvGrpSpPr/>
          <p:nvPr/>
        </p:nvGrpSpPr>
        <p:grpSpPr>
          <a:xfrm>
            <a:off x="7725924" y="4311084"/>
            <a:ext cx="412327" cy="247143"/>
            <a:chOff x="4648125" y="5614115"/>
            <a:chExt cx="412327" cy="247143"/>
          </a:xfrm>
        </p:grpSpPr>
        <p:sp>
          <p:nvSpPr>
            <p:cNvPr id="129" name="Oval 128"/>
            <p:cNvSpPr/>
            <p:nvPr/>
          </p:nvSpPr>
          <p:spPr bwMode="auto">
            <a:xfrm>
              <a:off x="4648125" y="5718036"/>
              <a:ext cx="412327" cy="143222"/>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pic>
          <p:nvPicPr>
            <p:cNvPr id="13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4855759" y="5681863"/>
              <a:ext cx="156829" cy="148436"/>
            </a:xfrm>
            <a:prstGeom prst="rect">
              <a:avLst/>
            </a:prstGeom>
            <a:noFill/>
            <a:ln>
              <a:noFill/>
            </a:ln>
          </p:spPr>
        </p:pic>
        <p:pic>
          <p:nvPicPr>
            <p:cNvPr id="131" name="Picture 29" descr="Server"/>
            <p:cNvPicPr>
              <a:picLocks noChangeAspect="1" noChangeArrowheads="1"/>
            </p:cNvPicPr>
            <p:nvPr/>
          </p:nvPicPr>
          <p:blipFill>
            <a:blip r:embed="rId4" cstate="print"/>
            <a:stretch>
              <a:fillRect/>
            </a:stretch>
          </p:blipFill>
          <p:spPr bwMode="auto">
            <a:xfrm>
              <a:off x="4728125" y="5614115"/>
              <a:ext cx="151326" cy="210936"/>
            </a:xfrm>
            <a:prstGeom prst="rect">
              <a:avLst/>
            </a:prstGeom>
            <a:noFill/>
            <a:ln>
              <a:noFill/>
            </a:ln>
          </p:spPr>
        </p:pic>
      </p:grpSp>
      <p:grpSp>
        <p:nvGrpSpPr>
          <p:cNvPr id="138" name="Group 137"/>
          <p:cNvGrpSpPr/>
          <p:nvPr/>
        </p:nvGrpSpPr>
        <p:grpSpPr>
          <a:xfrm>
            <a:off x="8005078" y="4434655"/>
            <a:ext cx="412327" cy="247143"/>
            <a:chOff x="4648125" y="5614115"/>
            <a:chExt cx="412327" cy="247143"/>
          </a:xfrm>
        </p:grpSpPr>
        <p:sp>
          <p:nvSpPr>
            <p:cNvPr id="139" name="Oval 138"/>
            <p:cNvSpPr/>
            <p:nvPr/>
          </p:nvSpPr>
          <p:spPr bwMode="auto">
            <a:xfrm>
              <a:off x="4648125" y="5718036"/>
              <a:ext cx="412327" cy="143222"/>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pic>
          <p:nvPicPr>
            <p:cNvPr id="14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4855759" y="5681863"/>
              <a:ext cx="156829" cy="148436"/>
            </a:xfrm>
            <a:prstGeom prst="rect">
              <a:avLst/>
            </a:prstGeom>
            <a:noFill/>
            <a:ln>
              <a:noFill/>
            </a:ln>
          </p:spPr>
        </p:pic>
        <p:pic>
          <p:nvPicPr>
            <p:cNvPr id="141" name="Picture 29" descr="Server"/>
            <p:cNvPicPr>
              <a:picLocks noChangeAspect="1" noChangeArrowheads="1"/>
            </p:cNvPicPr>
            <p:nvPr/>
          </p:nvPicPr>
          <p:blipFill>
            <a:blip r:embed="rId4" cstate="print"/>
            <a:stretch>
              <a:fillRect/>
            </a:stretch>
          </p:blipFill>
          <p:spPr bwMode="auto">
            <a:xfrm>
              <a:off x="4728125" y="5614115"/>
              <a:ext cx="151326" cy="210936"/>
            </a:xfrm>
            <a:prstGeom prst="rect">
              <a:avLst/>
            </a:prstGeom>
            <a:noFill/>
            <a:ln>
              <a:noFill/>
            </a:ln>
          </p:spPr>
        </p:pic>
      </p:grpSp>
      <p:grpSp>
        <p:nvGrpSpPr>
          <p:cNvPr id="142" name="Group 141"/>
          <p:cNvGrpSpPr/>
          <p:nvPr/>
        </p:nvGrpSpPr>
        <p:grpSpPr>
          <a:xfrm>
            <a:off x="7696568" y="4607250"/>
            <a:ext cx="412327" cy="247143"/>
            <a:chOff x="4648125" y="5614115"/>
            <a:chExt cx="412327" cy="247143"/>
          </a:xfrm>
        </p:grpSpPr>
        <p:sp>
          <p:nvSpPr>
            <p:cNvPr id="143" name="Oval 142"/>
            <p:cNvSpPr/>
            <p:nvPr/>
          </p:nvSpPr>
          <p:spPr bwMode="auto">
            <a:xfrm>
              <a:off x="4648125" y="5718036"/>
              <a:ext cx="412327" cy="143222"/>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pic>
          <p:nvPicPr>
            <p:cNvPr id="144"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4855759" y="5681863"/>
              <a:ext cx="156829" cy="148436"/>
            </a:xfrm>
            <a:prstGeom prst="rect">
              <a:avLst/>
            </a:prstGeom>
            <a:noFill/>
            <a:ln>
              <a:noFill/>
            </a:ln>
          </p:spPr>
        </p:pic>
        <p:pic>
          <p:nvPicPr>
            <p:cNvPr id="145" name="Picture 29" descr="Server"/>
            <p:cNvPicPr>
              <a:picLocks noChangeAspect="1" noChangeArrowheads="1"/>
            </p:cNvPicPr>
            <p:nvPr/>
          </p:nvPicPr>
          <p:blipFill>
            <a:blip r:embed="rId4" cstate="print"/>
            <a:stretch>
              <a:fillRect/>
            </a:stretch>
          </p:blipFill>
          <p:spPr bwMode="auto">
            <a:xfrm>
              <a:off x="4728125" y="5614115"/>
              <a:ext cx="151326" cy="210936"/>
            </a:xfrm>
            <a:prstGeom prst="rect">
              <a:avLst/>
            </a:prstGeom>
            <a:noFill/>
            <a:ln>
              <a:noFill/>
            </a:ln>
          </p:spPr>
        </p:pic>
      </p:grpSp>
      <p:sp>
        <p:nvSpPr>
          <p:cNvPr id="146" name="TextBox 13"/>
          <p:cNvSpPr txBox="1">
            <a:spLocks noChangeArrowheads="1"/>
          </p:cNvSpPr>
          <p:nvPr/>
        </p:nvSpPr>
        <p:spPr bwMode="auto">
          <a:xfrm>
            <a:off x="6622348" y="4185057"/>
            <a:ext cx="1012741"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Central India</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147" name="Straight Connector 146"/>
          <p:cNvCxnSpPr>
            <a:stCxn id="146" idx="3"/>
          </p:cNvCxnSpPr>
          <p:nvPr/>
        </p:nvCxnSpPr>
        <p:spPr>
          <a:xfrm>
            <a:off x="7635089" y="4315671"/>
            <a:ext cx="105972" cy="137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49" name="TextBox 13"/>
          <p:cNvSpPr txBox="1">
            <a:spLocks noChangeArrowheads="1"/>
          </p:cNvSpPr>
          <p:nvPr/>
        </p:nvSpPr>
        <p:spPr bwMode="auto">
          <a:xfrm>
            <a:off x="7957249" y="5098199"/>
            <a:ext cx="897257"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South </a:t>
            </a:r>
            <a:r>
              <a:rPr lang="en-US" sz="1100" dirty="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India</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150" name="Straight Connector 149"/>
          <p:cNvCxnSpPr>
            <a:endCxn id="149" idx="0"/>
          </p:cNvCxnSpPr>
          <p:nvPr/>
        </p:nvCxnSpPr>
        <p:spPr>
          <a:xfrm>
            <a:off x="8312762" y="4665242"/>
            <a:ext cx="93116" cy="4329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TextBox 13"/>
          <p:cNvSpPr txBox="1">
            <a:spLocks noChangeArrowheads="1"/>
          </p:cNvSpPr>
          <p:nvPr/>
        </p:nvSpPr>
        <p:spPr bwMode="auto">
          <a:xfrm>
            <a:off x="6863748" y="4929711"/>
            <a:ext cx="851224"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West India</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153" name="Straight Connector 152"/>
          <p:cNvCxnSpPr>
            <a:endCxn id="143" idx="4"/>
          </p:cNvCxnSpPr>
          <p:nvPr/>
        </p:nvCxnSpPr>
        <p:spPr>
          <a:xfrm flipV="1">
            <a:off x="7717014" y="4854393"/>
            <a:ext cx="185718" cy="1804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TextBox 13"/>
          <p:cNvSpPr txBox="1">
            <a:spLocks noChangeArrowheads="1"/>
          </p:cNvSpPr>
          <p:nvPr/>
        </p:nvSpPr>
        <p:spPr bwMode="auto">
          <a:xfrm>
            <a:off x="8549640" y="6395315"/>
            <a:ext cx="1469586"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Australia Southeast</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156" name="Straight Connector 155"/>
          <p:cNvCxnSpPr>
            <a:stCxn id="155" idx="3"/>
          </p:cNvCxnSpPr>
          <p:nvPr/>
        </p:nvCxnSpPr>
        <p:spPr>
          <a:xfrm flipV="1">
            <a:off x="10019226" y="6261391"/>
            <a:ext cx="54935" cy="26453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05140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529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Azure Services</a:t>
            </a:r>
            <a:endParaRPr lang="en-US"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3868"/>
            <a:ext cx="12192000" cy="5554132"/>
          </a:xfrm>
          <a:prstGeom prst="rect">
            <a:avLst/>
          </a:prstGeom>
        </p:spPr>
      </p:pic>
    </p:spTree>
    <p:extLst>
      <p:ext uri="{BB962C8B-B14F-4D97-AF65-F5344CB8AC3E}">
        <p14:creationId xmlns:p14="http://schemas.microsoft.com/office/powerpoint/2010/main" val="121032686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87"/>
            <a:ext cx="12190271" cy="7270626"/>
          </a:xfrm>
          <a:prstGeom prst="rect">
            <a:avLst/>
          </a:prstGeom>
        </p:spPr>
      </p:pic>
    </p:spTree>
    <p:extLst>
      <p:ext uri="{BB962C8B-B14F-4D97-AF65-F5344CB8AC3E}">
        <p14:creationId xmlns:p14="http://schemas.microsoft.com/office/powerpoint/2010/main" val="158221885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 a Web Site</a:t>
            </a:r>
            <a:endParaRPr lang="en-US" dirty="0"/>
          </a:p>
        </p:txBody>
      </p:sp>
      <p:sp>
        <p:nvSpPr>
          <p:cNvPr id="3" name="TextBox 2"/>
          <p:cNvSpPr txBox="1"/>
          <p:nvPr/>
        </p:nvSpPr>
        <p:spPr>
          <a:xfrm>
            <a:off x="1974406" y="1585913"/>
            <a:ext cx="8252311" cy="646331"/>
          </a:xfrm>
          <a:prstGeom prst="rect">
            <a:avLst/>
          </a:prstGeom>
          <a:noFill/>
        </p:spPr>
        <p:txBody>
          <a:bodyPr wrap="square" rtlCol="0">
            <a:spAutoFit/>
          </a:bodyPr>
          <a:lstStyle/>
          <a:p>
            <a:pPr algn="ctr"/>
            <a:r>
              <a:rPr lang="en-US" dirty="0" smtClean="0"/>
              <a:t>Use prebuilt templates to build a personal Web site with technologies you know, or create a commercial Web site that scales to serve millions of customers</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4553" y="2509386"/>
            <a:ext cx="2113205" cy="103503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4553" y="4374962"/>
            <a:ext cx="1888379" cy="134830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45767" y="5186968"/>
            <a:ext cx="1970068" cy="1072593"/>
          </a:xfrm>
          <a:prstGeom prst="rect">
            <a:avLst/>
          </a:prstGeom>
        </p:spPr>
      </p:pic>
      <p:pic>
        <p:nvPicPr>
          <p:cNvPr id="9" name="Picture 8"/>
          <p:cNvPicPr>
            <a:picLocks noChangeAspect="1"/>
          </p:cNvPicPr>
          <p:nvPr/>
        </p:nvPicPr>
        <p:blipFill>
          <a:blip r:embed="rId6"/>
          <a:stretch>
            <a:fillRect/>
          </a:stretch>
        </p:blipFill>
        <p:spPr>
          <a:xfrm>
            <a:off x="7973919" y="3808839"/>
            <a:ext cx="3200400" cy="6858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913" y="2485632"/>
            <a:ext cx="6364680" cy="3773929"/>
          </a:xfrm>
          <a:prstGeom prst="rect">
            <a:avLst/>
          </a:prstGeom>
        </p:spPr>
      </p:pic>
      <p:pic>
        <p:nvPicPr>
          <p:cNvPr id="10" name="Picture 9"/>
          <p:cNvPicPr>
            <a:picLocks noChangeAspect="1"/>
          </p:cNvPicPr>
          <p:nvPr/>
        </p:nvPicPr>
        <p:blipFill>
          <a:blip r:embed="rId8"/>
          <a:stretch>
            <a:fillRect/>
          </a:stretch>
        </p:blipFill>
        <p:spPr>
          <a:xfrm>
            <a:off x="9953683" y="2485632"/>
            <a:ext cx="1597871" cy="1140788"/>
          </a:xfrm>
          <a:prstGeom prst="rect">
            <a:avLst/>
          </a:prstGeom>
        </p:spPr>
      </p:pic>
    </p:spTree>
    <p:extLst>
      <p:ext uri="{BB962C8B-B14F-4D97-AF65-F5344CB8AC3E}">
        <p14:creationId xmlns:p14="http://schemas.microsoft.com/office/powerpoint/2010/main" val="392008009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Tame Big Data with </a:t>
            </a:r>
            <a:r>
              <a:rPr lang="en-US" dirty="0" smtClean="0"/>
              <a:t>Hadoop or Spark</a:t>
            </a:r>
            <a:endParaRPr lang="en-US" dirty="0"/>
          </a:p>
        </p:txBody>
      </p:sp>
      <p:sp>
        <p:nvSpPr>
          <p:cNvPr id="3" name="TextBox 2"/>
          <p:cNvSpPr txBox="1"/>
          <p:nvPr/>
        </p:nvSpPr>
        <p:spPr>
          <a:xfrm>
            <a:off x="2628900" y="1585913"/>
            <a:ext cx="6934200" cy="646331"/>
          </a:xfrm>
          <a:prstGeom prst="rect">
            <a:avLst/>
          </a:prstGeom>
          <a:noFill/>
        </p:spPr>
        <p:txBody>
          <a:bodyPr wrap="square" rtlCol="0">
            <a:spAutoFit/>
          </a:bodyPr>
          <a:lstStyle/>
          <a:p>
            <a:pPr algn="ctr"/>
            <a:r>
              <a:rPr lang="en-US" dirty="0" smtClean="0"/>
              <a:t>Spin up an Azure HDInsight cluster and</a:t>
            </a:r>
          </a:p>
          <a:p>
            <a:pPr algn="ctr"/>
            <a:r>
              <a:rPr lang="en-US" dirty="0" smtClean="0"/>
              <a:t>use MapReduce to process large data sets in parallel</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615" y="2408514"/>
            <a:ext cx="7224770" cy="4013761"/>
          </a:xfrm>
          <a:prstGeom prst="rect">
            <a:avLst/>
          </a:prstGeom>
        </p:spPr>
      </p:pic>
    </p:spTree>
    <p:extLst>
      <p:ext uri="{BB962C8B-B14F-4D97-AF65-F5344CB8AC3E}">
        <p14:creationId xmlns:p14="http://schemas.microsoft.com/office/powerpoint/2010/main" val="157916963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 Real-Time Fraud Detection</a:t>
            </a:r>
            <a:endParaRPr lang="en-US" dirty="0"/>
          </a:p>
        </p:txBody>
      </p:sp>
      <p:sp>
        <p:nvSpPr>
          <p:cNvPr id="4" name="TextBox 3"/>
          <p:cNvSpPr txBox="1"/>
          <p:nvPr/>
        </p:nvSpPr>
        <p:spPr>
          <a:xfrm>
            <a:off x="2628900" y="1585913"/>
            <a:ext cx="6934200" cy="646331"/>
          </a:xfrm>
          <a:prstGeom prst="rect">
            <a:avLst/>
          </a:prstGeom>
          <a:noFill/>
        </p:spPr>
        <p:txBody>
          <a:bodyPr wrap="square" rtlCol="0">
            <a:spAutoFit/>
          </a:bodyPr>
          <a:lstStyle/>
          <a:p>
            <a:pPr algn="ctr"/>
            <a:r>
              <a:rPr lang="en-US" dirty="0" smtClean="0"/>
              <a:t>Train a model with Azure Machine Learning and use that model to classify credit-card transactions as fraudulent or not fraudulent</a:t>
            </a:r>
            <a:endParaRPr lang="en-US" dirty="0"/>
          </a:p>
        </p:txBody>
      </p:sp>
      <p:pic>
        <p:nvPicPr>
          <p:cNvPr id="5" name="Picture 4"/>
          <p:cNvPicPr>
            <a:picLocks noChangeAspect="1"/>
          </p:cNvPicPr>
          <p:nvPr/>
        </p:nvPicPr>
        <p:blipFill>
          <a:blip r:embed="rId3"/>
          <a:stretch>
            <a:fillRect/>
          </a:stretch>
        </p:blipFill>
        <p:spPr>
          <a:xfrm>
            <a:off x="4064000" y="2911476"/>
            <a:ext cx="4064000" cy="3048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1118" y="2974894"/>
            <a:ext cx="3338473" cy="2921164"/>
          </a:xfrm>
          <a:prstGeom prst="rect">
            <a:avLst/>
          </a:prstGeom>
        </p:spPr>
      </p:pic>
      <p:sp>
        <p:nvSpPr>
          <p:cNvPr id="11" name="Isosceles Triangle 10"/>
          <p:cNvSpPr/>
          <p:nvPr/>
        </p:nvSpPr>
        <p:spPr>
          <a:xfrm rot="5400000">
            <a:off x="2625412" y="4249728"/>
            <a:ext cx="2162436" cy="371496"/>
          </a:xfrm>
          <a:prstGeom prst="triangle">
            <a:avLst/>
          </a:prstGeom>
          <a:solidFill>
            <a:srgbClr val="559F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12" name="Isosceles Triangle 11"/>
          <p:cNvSpPr/>
          <p:nvPr/>
        </p:nvSpPr>
        <p:spPr>
          <a:xfrm rot="5400000">
            <a:off x="7493974" y="4249728"/>
            <a:ext cx="2162436" cy="371496"/>
          </a:xfrm>
          <a:prstGeom prst="triangle">
            <a:avLst/>
          </a:prstGeom>
          <a:solidFill>
            <a:srgbClr val="56A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8857" y="3578333"/>
            <a:ext cx="1714286" cy="1714286"/>
          </a:xfrm>
          <a:prstGeom prst="rect">
            <a:avLst/>
          </a:prstGeom>
        </p:spPr>
      </p:pic>
      <p:graphicFrame>
        <p:nvGraphicFramePr>
          <p:cNvPr id="15" name="Table 14"/>
          <p:cNvGraphicFramePr>
            <a:graphicFrameLocks noGrp="1"/>
          </p:cNvGraphicFramePr>
          <p:nvPr>
            <p:extLst>
              <p:ext uri="{D42A27DB-BD31-4B8C-83A1-F6EECF244321}">
                <p14:modId xmlns:p14="http://schemas.microsoft.com/office/powerpoint/2010/main" val="1641951872"/>
              </p:ext>
            </p:extLst>
          </p:nvPr>
        </p:nvGraphicFramePr>
        <p:xfrm>
          <a:off x="499760" y="2911476"/>
          <a:ext cx="2750065" cy="3047873"/>
        </p:xfrm>
        <a:graphic>
          <a:graphicData uri="http://schemas.openxmlformats.org/drawingml/2006/table">
            <a:tbl>
              <a:tblPr firstRow="1" bandRow="1"/>
              <a:tblGrid>
                <a:gridCol w="1217437"/>
                <a:gridCol w="1532628"/>
              </a:tblGrid>
              <a:tr h="289390">
                <a:tc>
                  <a:txBody>
                    <a:bodyPr/>
                    <a:lstStyle>
                      <a:lvl1pPr marL="0" algn="l" defTabSz="914089" rtl="0" eaLnBrk="1" latinLnBrk="0" hangingPunct="1">
                        <a:defRPr sz="1799" b="1" kern="1200">
                          <a:solidFill>
                            <a:schemeClr val="lt1"/>
                          </a:solidFill>
                          <a:latin typeface="Segoe UI"/>
                        </a:defRPr>
                      </a:lvl1pPr>
                      <a:lvl2pPr marL="457045" algn="l" defTabSz="914089" rtl="0" eaLnBrk="1" latinLnBrk="0" hangingPunct="1">
                        <a:defRPr sz="1799" b="1" kern="1200">
                          <a:solidFill>
                            <a:schemeClr val="lt1"/>
                          </a:solidFill>
                          <a:latin typeface="Segoe UI"/>
                        </a:defRPr>
                      </a:lvl2pPr>
                      <a:lvl3pPr marL="914089" algn="l" defTabSz="914089" rtl="0" eaLnBrk="1" latinLnBrk="0" hangingPunct="1">
                        <a:defRPr sz="1799" b="1" kern="1200">
                          <a:solidFill>
                            <a:schemeClr val="lt1"/>
                          </a:solidFill>
                          <a:latin typeface="Segoe UI"/>
                        </a:defRPr>
                      </a:lvl3pPr>
                      <a:lvl4pPr marL="1371134" algn="l" defTabSz="914089" rtl="0" eaLnBrk="1" latinLnBrk="0" hangingPunct="1">
                        <a:defRPr sz="1799" b="1" kern="1200">
                          <a:solidFill>
                            <a:schemeClr val="lt1"/>
                          </a:solidFill>
                          <a:latin typeface="Segoe UI"/>
                        </a:defRPr>
                      </a:lvl4pPr>
                      <a:lvl5pPr marL="1828178" algn="l" defTabSz="914089" rtl="0" eaLnBrk="1" latinLnBrk="0" hangingPunct="1">
                        <a:defRPr sz="1799" b="1" kern="1200">
                          <a:solidFill>
                            <a:schemeClr val="lt1"/>
                          </a:solidFill>
                          <a:latin typeface="Segoe UI"/>
                        </a:defRPr>
                      </a:lvl5pPr>
                      <a:lvl6pPr marL="2285223" algn="l" defTabSz="914089" rtl="0" eaLnBrk="1" latinLnBrk="0" hangingPunct="1">
                        <a:defRPr sz="1799" b="1" kern="1200">
                          <a:solidFill>
                            <a:schemeClr val="lt1"/>
                          </a:solidFill>
                          <a:latin typeface="Segoe UI"/>
                        </a:defRPr>
                      </a:lvl6pPr>
                      <a:lvl7pPr marL="2742267" algn="l" defTabSz="914089" rtl="0" eaLnBrk="1" latinLnBrk="0" hangingPunct="1">
                        <a:defRPr sz="1799" b="1" kern="1200">
                          <a:solidFill>
                            <a:schemeClr val="lt1"/>
                          </a:solidFill>
                          <a:latin typeface="Segoe UI"/>
                        </a:defRPr>
                      </a:lvl7pPr>
                      <a:lvl8pPr marL="3199312" algn="l" defTabSz="914089" rtl="0" eaLnBrk="1" latinLnBrk="0" hangingPunct="1">
                        <a:defRPr sz="1799" b="1" kern="1200">
                          <a:solidFill>
                            <a:schemeClr val="lt1"/>
                          </a:solidFill>
                          <a:latin typeface="Segoe UI"/>
                        </a:defRPr>
                      </a:lvl8pPr>
                      <a:lvl9pPr marL="3656357" algn="l" defTabSz="914089" rtl="0" eaLnBrk="1" latinLnBrk="0" hangingPunct="1">
                        <a:defRPr sz="1799" b="1" kern="1200">
                          <a:solidFill>
                            <a:schemeClr val="lt1"/>
                          </a:solidFill>
                          <a:latin typeface="Segoe UI"/>
                        </a:defRPr>
                      </a:lvl9pPr>
                    </a:lstStyle>
                    <a:p>
                      <a:pPr algn="ctr"/>
                      <a:r>
                        <a:rPr lang="en-US" sz="1600" dirty="0" smtClean="0"/>
                        <a:t>Feature</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C3E5"/>
                    </a:solidFill>
                  </a:tcPr>
                </a:tc>
                <a:tc>
                  <a:txBody>
                    <a:bodyPr/>
                    <a:lstStyle>
                      <a:lvl1pPr marL="0" algn="l" defTabSz="914089" rtl="0" eaLnBrk="1" latinLnBrk="0" hangingPunct="1">
                        <a:defRPr sz="1799" b="1" kern="1200">
                          <a:solidFill>
                            <a:schemeClr val="lt1"/>
                          </a:solidFill>
                          <a:latin typeface="Segoe UI"/>
                        </a:defRPr>
                      </a:lvl1pPr>
                      <a:lvl2pPr marL="457045" algn="l" defTabSz="914089" rtl="0" eaLnBrk="1" latinLnBrk="0" hangingPunct="1">
                        <a:defRPr sz="1799" b="1" kern="1200">
                          <a:solidFill>
                            <a:schemeClr val="lt1"/>
                          </a:solidFill>
                          <a:latin typeface="Segoe UI"/>
                        </a:defRPr>
                      </a:lvl2pPr>
                      <a:lvl3pPr marL="914089" algn="l" defTabSz="914089" rtl="0" eaLnBrk="1" latinLnBrk="0" hangingPunct="1">
                        <a:defRPr sz="1799" b="1" kern="1200">
                          <a:solidFill>
                            <a:schemeClr val="lt1"/>
                          </a:solidFill>
                          <a:latin typeface="Segoe UI"/>
                        </a:defRPr>
                      </a:lvl3pPr>
                      <a:lvl4pPr marL="1371134" algn="l" defTabSz="914089" rtl="0" eaLnBrk="1" latinLnBrk="0" hangingPunct="1">
                        <a:defRPr sz="1799" b="1" kern="1200">
                          <a:solidFill>
                            <a:schemeClr val="lt1"/>
                          </a:solidFill>
                          <a:latin typeface="Segoe UI"/>
                        </a:defRPr>
                      </a:lvl4pPr>
                      <a:lvl5pPr marL="1828178" algn="l" defTabSz="914089" rtl="0" eaLnBrk="1" latinLnBrk="0" hangingPunct="1">
                        <a:defRPr sz="1799" b="1" kern="1200">
                          <a:solidFill>
                            <a:schemeClr val="lt1"/>
                          </a:solidFill>
                          <a:latin typeface="Segoe UI"/>
                        </a:defRPr>
                      </a:lvl5pPr>
                      <a:lvl6pPr marL="2285223" algn="l" defTabSz="914089" rtl="0" eaLnBrk="1" latinLnBrk="0" hangingPunct="1">
                        <a:defRPr sz="1799" b="1" kern="1200">
                          <a:solidFill>
                            <a:schemeClr val="lt1"/>
                          </a:solidFill>
                          <a:latin typeface="Segoe UI"/>
                        </a:defRPr>
                      </a:lvl6pPr>
                      <a:lvl7pPr marL="2742267" algn="l" defTabSz="914089" rtl="0" eaLnBrk="1" latinLnBrk="0" hangingPunct="1">
                        <a:defRPr sz="1799" b="1" kern="1200">
                          <a:solidFill>
                            <a:schemeClr val="lt1"/>
                          </a:solidFill>
                          <a:latin typeface="Segoe UI"/>
                        </a:defRPr>
                      </a:lvl7pPr>
                      <a:lvl8pPr marL="3199312" algn="l" defTabSz="914089" rtl="0" eaLnBrk="1" latinLnBrk="0" hangingPunct="1">
                        <a:defRPr sz="1799" b="1" kern="1200">
                          <a:solidFill>
                            <a:schemeClr val="lt1"/>
                          </a:solidFill>
                          <a:latin typeface="Segoe UI"/>
                        </a:defRPr>
                      </a:lvl8pPr>
                      <a:lvl9pPr marL="3656357" algn="l" defTabSz="914089" rtl="0" eaLnBrk="1" latinLnBrk="0" hangingPunct="1">
                        <a:defRPr sz="1799" b="1" kern="1200">
                          <a:solidFill>
                            <a:schemeClr val="lt1"/>
                          </a:solidFill>
                          <a:latin typeface="Segoe UI"/>
                        </a:defRPr>
                      </a:lvl9pPr>
                    </a:lstStyle>
                    <a:p>
                      <a:pPr algn="ctr"/>
                      <a:r>
                        <a:rPr lang="en-US" sz="1600" dirty="0" smtClean="0"/>
                        <a:t>Value</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C3E5"/>
                    </a:solidFill>
                  </a:tcPr>
                </a:tc>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smtClean="0"/>
                        <a:t>Name</a:t>
                      </a:r>
                      <a:endParaRPr lang="en-US" sz="16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smtClean="0"/>
                        <a:t>Bill Gates</a:t>
                      </a:r>
                      <a:endParaRPr lang="en-US" sz="16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smtClean="0"/>
                        <a:t>Age</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smtClean="0"/>
                        <a:t>60</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smtClean="0"/>
                        <a:t>Gender</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smtClean="0"/>
                        <a:t>Male</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smtClean="0"/>
                        <a:t>Amount</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smtClean="0"/>
                        <a:t>$352.00</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smtClean="0"/>
                        <a:t>Purchased</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smtClean="0"/>
                        <a:t>Software</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smtClean="0"/>
                        <a:t>Location</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smtClean="0"/>
                        <a:t>Redmond, WA</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smtClean="0"/>
                        <a:t>Time</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smtClean="0"/>
                        <a:t>3:15 p.m.</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dirty="0" smtClean="0"/>
                        <a:t>…</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smtClean="0"/>
                        <a:t>…</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tr>
            </a:tbl>
          </a:graphicData>
        </a:graphic>
      </p:graphicFrame>
    </p:spTree>
    <p:extLst>
      <p:ext uri="{BB962C8B-B14F-4D97-AF65-F5344CB8AC3E}">
        <p14:creationId xmlns:p14="http://schemas.microsoft.com/office/powerpoint/2010/main" val="1082693933"/>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Azure4ResearchTemplate</Template>
  <TotalTime>932</TotalTime>
  <Words>1897</Words>
  <Application>Microsoft Office PowerPoint</Application>
  <PresentationFormat>Widescreen</PresentationFormat>
  <Paragraphs>134</Paragraphs>
  <Slides>16</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Segoe Semibold</vt:lpstr>
      <vt:lpstr>Segoe UI</vt:lpstr>
      <vt:lpstr>Segoe UI Light</vt:lpstr>
      <vt:lpstr>Segoe UI Semibold</vt:lpstr>
      <vt:lpstr>Wingdings</vt:lpstr>
      <vt:lpstr>1_MS1444_Windows Azure Template 16x9_r08a</vt:lpstr>
      <vt:lpstr>Microsoft Azure Overview</vt:lpstr>
      <vt:lpstr>What is the Cloud?</vt:lpstr>
      <vt:lpstr>PowerPoint Presentation</vt:lpstr>
      <vt:lpstr>Azure Data Centers</vt:lpstr>
      <vt:lpstr>Azure Services</vt:lpstr>
      <vt:lpstr>PowerPoint Presentation</vt:lpstr>
      <vt:lpstr>Publish a Web Site</vt:lpstr>
      <vt:lpstr>Tame Big Data with Hadoop or Spark</vt:lpstr>
      <vt:lpstr>Perform Real-Time Fraud Detection</vt:lpstr>
      <vt:lpstr>Process Data from IoT Devices</vt:lpstr>
      <vt:lpstr>Identify Faces in Photographs</vt:lpstr>
      <vt:lpstr>Perform Sentiment Analysis</vt:lpstr>
      <vt:lpstr>Run Docker Containers</vt:lpstr>
      <vt:lpstr>PowerPoint Presentation</vt:lpstr>
      <vt:lpstr>Hands-On Lab!</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Robbins</dc:creator>
  <cp:lastModifiedBy>Jeff Prosise</cp:lastModifiedBy>
  <cp:revision>90</cp:revision>
  <dcterms:created xsi:type="dcterms:W3CDTF">2015-09-13T19:29:02Z</dcterms:created>
  <dcterms:modified xsi:type="dcterms:W3CDTF">2016-09-20T13:01:30Z</dcterms:modified>
</cp:coreProperties>
</file>